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theme/themeOverride15.xml" ContentType="application/vnd.openxmlformats-officedocument.themeOverride+xml"/>
  <Override PartName="/ppt/theme/themeOverride24.xml" ContentType="application/vnd.openxmlformats-officedocument.themeOverride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Override13.xml" ContentType="application/vnd.openxmlformats-officedocument.themeOverride+xml"/>
  <Override PartName="/ppt/theme/themeOverride22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theme/themeOverride25.xml" ContentType="application/vnd.openxmlformats-officedocument.themeOverr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theme/themeOverride14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sldIdLst>
    <p:sldId id="287" r:id="rId2"/>
    <p:sldId id="288" r:id="rId3"/>
    <p:sldId id="290" r:id="rId4"/>
    <p:sldId id="373" r:id="rId5"/>
    <p:sldId id="374" r:id="rId6"/>
    <p:sldId id="382" r:id="rId7"/>
    <p:sldId id="381" r:id="rId8"/>
    <p:sldId id="379" r:id="rId9"/>
    <p:sldId id="380" r:id="rId10"/>
    <p:sldId id="282" r:id="rId11"/>
    <p:sldId id="337" r:id="rId12"/>
    <p:sldId id="343" r:id="rId13"/>
    <p:sldId id="334" r:id="rId14"/>
    <p:sldId id="304" r:id="rId15"/>
    <p:sldId id="309" r:id="rId16"/>
    <p:sldId id="311" r:id="rId17"/>
    <p:sldId id="366" r:id="rId18"/>
    <p:sldId id="348" r:id="rId19"/>
    <p:sldId id="350" r:id="rId20"/>
    <p:sldId id="349" r:id="rId21"/>
    <p:sldId id="351" r:id="rId22"/>
    <p:sldId id="375" r:id="rId23"/>
    <p:sldId id="377" r:id="rId24"/>
    <p:sldId id="378" r:id="rId25"/>
    <p:sldId id="277" r:id="rId26"/>
    <p:sldId id="278" r:id="rId27"/>
    <p:sldId id="283" r:id="rId28"/>
    <p:sldId id="301" r:id="rId29"/>
    <p:sldId id="292" r:id="rId30"/>
    <p:sldId id="296" r:id="rId31"/>
    <p:sldId id="298" r:id="rId32"/>
    <p:sldId id="313" r:id="rId33"/>
    <p:sldId id="367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Black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Black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Black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Black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Black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Black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Black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Black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Black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chemeClr val="tx1"/>
    </p:penClr>
  </p:showPr>
  <p:clrMru>
    <a:srgbClr val="FFFEFB"/>
    <a:srgbClr val="EB6BD9"/>
    <a:srgbClr val="E11FC5"/>
    <a:srgbClr val="F545E8"/>
    <a:srgbClr val="F6002F"/>
    <a:srgbClr val="FFE28F"/>
    <a:srgbClr val="FFDA71"/>
    <a:srgbClr val="FFE4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75" autoAdjust="0"/>
    <p:restoredTop sz="94660" autoAdjust="0"/>
  </p:normalViewPr>
  <p:slideViewPr>
    <p:cSldViewPr>
      <p:cViewPr>
        <p:scale>
          <a:sx n="75" d="100"/>
          <a:sy n="75" d="100"/>
        </p:scale>
        <p:origin x="-924" y="-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8.xml"/><Relationship Id="rId18" Type="http://schemas.openxmlformats.org/officeDocument/2006/relationships/slide" Target="slides/slide24.xml"/><Relationship Id="rId3" Type="http://schemas.openxmlformats.org/officeDocument/2006/relationships/slide" Target="slides/slide5.xml"/><Relationship Id="rId21" Type="http://schemas.openxmlformats.org/officeDocument/2006/relationships/slide" Target="slides/slide31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23.xml"/><Relationship Id="rId2" Type="http://schemas.openxmlformats.org/officeDocument/2006/relationships/slide" Target="slides/slide3.xml"/><Relationship Id="rId16" Type="http://schemas.openxmlformats.org/officeDocument/2006/relationships/slide" Target="slides/slide21.xml"/><Relationship Id="rId20" Type="http://schemas.openxmlformats.org/officeDocument/2006/relationships/slide" Target="slides/slide30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20.xml"/><Relationship Id="rId10" Type="http://schemas.openxmlformats.org/officeDocument/2006/relationships/slide" Target="slides/slide12.xml"/><Relationship Id="rId19" Type="http://schemas.openxmlformats.org/officeDocument/2006/relationships/slide" Target="slides/slide28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9.xml"/><Relationship Id="rId22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EAB374-4034-464A-AD16-6CEC7756CF77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9736BCD3-F24E-4EB0-A826-6360A5CF575C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>
              <a:rot lat="21299999" lon="0" rev="0"/>
            </a:camera>
            <a:lightRig rig="morning" dir="t">
              <a:rot lat="0" lon="0" rev="13800000"/>
            </a:lightRig>
          </a:scene3d>
          <a:sp3d extrusionH="57150" prstMaterial="powder">
            <a:bevelT w="38100" h="25400"/>
            <a:contourClr>
              <a:schemeClr val="bg2"/>
            </a:contourClr>
          </a:sp3d>
        </a:bodyPr>
        <a:lstStyle/>
        <a:p>
          <a:pPr rtl="0"/>
          <a:r>
            <a:rPr lang="ru-RU" b="1" u="sng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Управление отдельно взятой МИКРОТУРБИНОЙ</a:t>
          </a:r>
          <a:r>
            <a:rPr lang="ru-RU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 может  также осуществляться непосредственно с операторской панели или с удалённого места оператора посредством модема. </a:t>
          </a:r>
          <a:endParaRPr lang="ru-RU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BB01A474-4E4B-48C4-9C97-6006641BBA40}" type="parTrans" cxnId="{6DB2C746-D6FC-4D43-B3F0-F7F7C08038BA}">
      <dgm:prSet/>
      <dgm:spPr/>
      <dgm:t>
        <a:bodyPr/>
        <a:lstStyle/>
        <a:p>
          <a:endParaRPr lang="ru-RU"/>
        </a:p>
      </dgm:t>
    </dgm:pt>
    <dgm:pt modelId="{461C8948-26F7-4B89-BF8E-657DE93521C4}" type="sibTrans" cxnId="{6DB2C746-D6FC-4D43-B3F0-F7F7C08038BA}">
      <dgm:prSet/>
      <dgm:spPr/>
      <dgm:t>
        <a:bodyPr/>
        <a:lstStyle/>
        <a:p>
          <a:endParaRPr lang="ru-RU"/>
        </a:p>
      </dgm:t>
    </dgm:pt>
    <dgm:pt modelId="{0B5BA128-55BA-4475-A93E-CB94A5537B49}">
      <dgm:prSet/>
      <dgm:spPr/>
      <dgm:t>
        <a:bodyPr>
          <a:scene3d>
            <a:camera prst="orthographicFront"/>
            <a:lightRig rig="threePt" dir="t"/>
          </a:scene3d>
          <a:sp3d extrusionH="57150">
            <a:bevelT w="69850" h="38100" prst="cross"/>
          </a:sp3d>
        </a:bodyPr>
        <a:lstStyle/>
        <a:p>
          <a:pPr rtl="0"/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МИКРОТУРБИНА может также управляться через Интернет из любого места или посредством локальной сети.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D9C45D6F-814E-4A48-9D80-88F30CBDC84A}" type="parTrans" cxnId="{E9A60231-E25B-4FBA-998A-08301B366300}">
      <dgm:prSet/>
      <dgm:spPr/>
      <dgm:t>
        <a:bodyPr/>
        <a:lstStyle/>
        <a:p>
          <a:endParaRPr lang="ru-RU"/>
        </a:p>
      </dgm:t>
    </dgm:pt>
    <dgm:pt modelId="{D4822AA8-CE8D-4A4D-9F9B-841D28B4A927}" type="sibTrans" cxnId="{E9A60231-E25B-4FBA-998A-08301B366300}">
      <dgm:prSet/>
      <dgm:spPr/>
      <dgm:t>
        <a:bodyPr/>
        <a:lstStyle/>
        <a:p>
          <a:endParaRPr lang="ru-RU"/>
        </a:p>
      </dgm:t>
    </dgm:pt>
    <dgm:pt modelId="{6FC7916F-E228-4CC5-94D7-DDF697D66EB7}" type="pres">
      <dgm:prSet presAssocID="{B9EAB374-4034-464A-AD16-6CEC7756CF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98323-EEDC-463B-AAAF-9DD755E30A15}" type="pres">
      <dgm:prSet presAssocID="{9736BCD3-F24E-4EB0-A826-6360A5CF575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068F5-3F02-4408-AFA6-F1863B9D0CE1}" type="pres">
      <dgm:prSet presAssocID="{461C8948-26F7-4B89-BF8E-657DE93521C4}" presName="spacer" presStyleCnt="0"/>
      <dgm:spPr/>
    </dgm:pt>
    <dgm:pt modelId="{33707D64-7EEE-40A7-A593-0C183E4EAA15}" type="pres">
      <dgm:prSet presAssocID="{0B5BA128-55BA-4475-A93E-CB94A5537B4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B2C746-D6FC-4D43-B3F0-F7F7C08038BA}" srcId="{B9EAB374-4034-464A-AD16-6CEC7756CF77}" destId="{9736BCD3-F24E-4EB0-A826-6360A5CF575C}" srcOrd="0" destOrd="0" parTransId="{BB01A474-4E4B-48C4-9C97-6006641BBA40}" sibTransId="{461C8948-26F7-4B89-BF8E-657DE93521C4}"/>
    <dgm:cxn modelId="{A90AEB0E-CBE0-4AB4-A5AE-5E6DB2C3F408}" type="presOf" srcId="{9736BCD3-F24E-4EB0-A826-6360A5CF575C}" destId="{0EA98323-EEDC-463B-AAAF-9DD755E30A15}" srcOrd="0" destOrd="0" presId="urn:microsoft.com/office/officeart/2005/8/layout/vList2"/>
    <dgm:cxn modelId="{B5C66C6B-FA47-427C-82C3-FBF2F93C0240}" type="presOf" srcId="{0B5BA128-55BA-4475-A93E-CB94A5537B49}" destId="{33707D64-7EEE-40A7-A593-0C183E4EAA15}" srcOrd="0" destOrd="0" presId="urn:microsoft.com/office/officeart/2005/8/layout/vList2"/>
    <dgm:cxn modelId="{3E5A5E33-6B45-4337-B90E-570FBEC9501F}" type="presOf" srcId="{B9EAB374-4034-464A-AD16-6CEC7756CF77}" destId="{6FC7916F-E228-4CC5-94D7-DDF697D66EB7}" srcOrd="0" destOrd="0" presId="urn:microsoft.com/office/officeart/2005/8/layout/vList2"/>
    <dgm:cxn modelId="{E9A60231-E25B-4FBA-998A-08301B366300}" srcId="{B9EAB374-4034-464A-AD16-6CEC7756CF77}" destId="{0B5BA128-55BA-4475-A93E-CB94A5537B49}" srcOrd="1" destOrd="0" parTransId="{D9C45D6F-814E-4A48-9D80-88F30CBDC84A}" sibTransId="{D4822AA8-CE8D-4A4D-9F9B-841D28B4A927}"/>
    <dgm:cxn modelId="{EAA6DDD2-625B-48E8-AFDF-F746CD6BCC5A}" type="presParOf" srcId="{6FC7916F-E228-4CC5-94D7-DDF697D66EB7}" destId="{0EA98323-EEDC-463B-AAAF-9DD755E30A15}" srcOrd="0" destOrd="0" presId="urn:microsoft.com/office/officeart/2005/8/layout/vList2"/>
    <dgm:cxn modelId="{AA928AEB-8F3B-4AB3-B1AE-E58E1542881D}" type="presParOf" srcId="{6FC7916F-E228-4CC5-94D7-DDF697D66EB7}" destId="{E30068F5-3F02-4408-AFA6-F1863B9D0CE1}" srcOrd="1" destOrd="0" presId="urn:microsoft.com/office/officeart/2005/8/layout/vList2"/>
    <dgm:cxn modelId="{5A3C22DD-FC30-4B32-AB39-1EB6032BC9A7}" type="presParOf" srcId="{6FC7916F-E228-4CC5-94D7-DDF697D66EB7}" destId="{33707D64-7EEE-40A7-A593-0C183E4EAA15}" srcOrd="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AEC6AE7-82AE-4204-90E5-568BED029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112720-C4F4-46DD-823A-45CD18E0FEC6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B40547-8C23-473C-AD70-BC5ABBDE76F1}" type="slidenum">
              <a:rPr lang="ru-RU" smtClean="0"/>
              <a:pPr>
                <a:defRPr/>
              </a:pPr>
              <a:t>11</a:t>
            </a:fld>
            <a:endParaRPr lang="ru-R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/>
            <a:r>
              <a:rPr lang="ru-RU" b="1" smtClean="0"/>
              <a:t>МИКРОТУРБОЭЛЕКТРОГЕНЕРАТОР  </a:t>
            </a:r>
          </a:p>
          <a:p>
            <a:pPr eaLnBrk="1" hangingPunct="1"/>
            <a:r>
              <a:rPr lang="ru-RU" smtClean="0">
                <a:cs typeface="Times New Roman" pitchFamily="18" charset="0"/>
              </a:rPr>
              <a:t> </a:t>
            </a:r>
          </a:p>
          <a:p>
            <a:pPr algn="just" eaLnBrk="1" hangingPunct="1"/>
            <a:r>
              <a:rPr lang="ru-RU" smtClean="0">
                <a:cs typeface="Times New Roman" pitchFamily="18" charset="0"/>
              </a:rPr>
              <a:t>Турбина выполнена в виде конструкции с одной движущейся деталью – вращающимся валом, на котором соосно расположены электрогенератор, компрессор и непосредственно турбина. Высокоскоростной вал поддерживается воздушными подшипниками, не требующими смазки и периодического обслуживания. Уровень шума работающего 30-киловатного турбоэлектрогенератора не более 58 </a:t>
            </a:r>
            <a:r>
              <a:rPr lang="en-US" smtClean="0">
                <a:cs typeface="Times New Roman" pitchFamily="18" charset="0"/>
              </a:rPr>
              <a:t>dB</a:t>
            </a:r>
            <a:r>
              <a:rPr lang="ru-RU" smtClean="0">
                <a:cs typeface="Times New Roman" pitchFamily="18" charset="0"/>
              </a:rPr>
              <a:t>, и экологические характеристики существенно лучше, чем у горелок котлов и дизелей аналогичной мощности (12 </a:t>
            </a:r>
            <a:r>
              <a:rPr lang="en-US" smtClean="0">
                <a:cs typeface="Times New Roman" pitchFamily="18" charset="0"/>
              </a:rPr>
              <a:t>ppm NO</a:t>
            </a:r>
            <a:r>
              <a:rPr lang="en-US" baseline="-30000" smtClean="0">
                <a:cs typeface="Times New Roman" pitchFamily="18" charset="0"/>
              </a:rPr>
              <a:t>x</a:t>
            </a:r>
            <a:r>
              <a:rPr lang="ru-RU" smtClean="0">
                <a:cs typeface="Times New Roman" pitchFamily="18" charset="0"/>
              </a:rPr>
              <a:t>). </a:t>
            </a:r>
          </a:p>
          <a:p>
            <a:pPr eaLnBrk="1" hangingPunct="1"/>
            <a:r>
              <a:rPr lang="ru-RU" smtClean="0">
                <a:cs typeface="Times New Roman" pitchFamily="18" charset="0"/>
              </a:rPr>
              <a:t>Внешняя характеристика микротурбины представляет собой прямую зависимость развиваемой мощности от количества расходуемого топлива. Это позволяет одинаково эффективно эксплуатировать приводимый ею электрогенератор в диапазоне нагрузок от минимальных (сотни ватт) до номинального режима. </a:t>
            </a:r>
          </a:p>
          <a:p>
            <a:pPr algn="just" eaLnBrk="1" hangingPunct="1"/>
            <a:r>
              <a:rPr lang="ru-RU" smtClean="0">
                <a:cs typeface="Times New Roman" pitchFamily="18" charset="0"/>
              </a:rPr>
              <a:t>Техническое обслуживание микротурбин в процессе эксплуатации чрезвычайно просто и заключается только в регулярной смене воздушного и топливного фильтров (через 4000 часов). При первом планово-профилактичекий ремонте, осуществляемом после 8000 часов непрерывной работы, производится профилактическая очистка камеры сгорания и замена насадок топливных форсунок (1 раз в год). Ресурс до капитального ремонта составляет 60000 часов, при общем ресурсе более 200000 часов.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E6DADD-428C-4306-89FA-65F5FA8CFF3C}" type="slidenum">
              <a:rPr lang="ru-RU" smtClean="0"/>
              <a:pPr>
                <a:defRPr/>
              </a:pPr>
              <a:t>12</a:t>
            </a:fld>
            <a:endParaRPr lang="ru-RU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/>
            <a:r>
              <a:rPr lang="ru-RU" b="1" smtClean="0"/>
              <a:t>МИКРОТУРБОЭЛЕКТРОГЕНЕРАТОР  </a:t>
            </a:r>
          </a:p>
          <a:p>
            <a:pPr eaLnBrk="1" hangingPunct="1"/>
            <a:r>
              <a:rPr lang="ru-RU" smtClean="0">
                <a:cs typeface="Times New Roman" pitchFamily="18" charset="0"/>
              </a:rPr>
              <a:t> </a:t>
            </a:r>
          </a:p>
          <a:p>
            <a:pPr algn="just" eaLnBrk="1" hangingPunct="1"/>
            <a:r>
              <a:rPr lang="ru-RU" smtClean="0">
                <a:cs typeface="Times New Roman" pitchFamily="18" charset="0"/>
              </a:rPr>
              <a:t>Турбина выполнена в виде конструкции с одной движущейся деталью – вращающимся валом, на котором соосно расположены электрогенератор, компрессор и непосредственно турбина. Высокоскоростной вал поддерживается воздушными подшипниками, не требующими смазки и периодического обслуживания. Уровень шума работающего 30-киловатного турбоэлектрогенератора не более 58 </a:t>
            </a:r>
            <a:r>
              <a:rPr lang="en-US" smtClean="0">
                <a:cs typeface="Times New Roman" pitchFamily="18" charset="0"/>
              </a:rPr>
              <a:t>dB</a:t>
            </a:r>
            <a:r>
              <a:rPr lang="ru-RU" smtClean="0">
                <a:cs typeface="Times New Roman" pitchFamily="18" charset="0"/>
              </a:rPr>
              <a:t>, и экологические характеристики существенно лучше, чем у горелок котлов и дизелей аналогичной мощности (12 </a:t>
            </a:r>
            <a:r>
              <a:rPr lang="en-US" smtClean="0">
                <a:cs typeface="Times New Roman" pitchFamily="18" charset="0"/>
              </a:rPr>
              <a:t>ppm NO</a:t>
            </a:r>
            <a:r>
              <a:rPr lang="en-US" baseline="-30000" smtClean="0">
                <a:cs typeface="Times New Roman" pitchFamily="18" charset="0"/>
              </a:rPr>
              <a:t>x</a:t>
            </a:r>
            <a:r>
              <a:rPr lang="ru-RU" smtClean="0">
                <a:cs typeface="Times New Roman" pitchFamily="18" charset="0"/>
              </a:rPr>
              <a:t>). </a:t>
            </a:r>
          </a:p>
          <a:p>
            <a:pPr eaLnBrk="1" hangingPunct="1"/>
            <a:r>
              <a:rPr lang="ru-RU" smtClean="0">
                <a:cs typeface="Times New Roman" pitchFamily="18" charset="0"/>
              </a:rPr>
              <a:t>Внешняя характеристика микротурбины представляет собой прямую зависимость развиваемой мощности от количества расходуемого топлива. Это позволяет одинаково эффективно эксплуатировать приводимый ею электрогенератор в диапазоне нагрузок от минимальных (сотни ватт) до номинального режима. </a:t>
            </a:r>
          </a:p>
          <a:p>
            <a:pPr algn="just" eaLnBrk="1" hangingPunct="1"/>
            <a:r>
              <a:rPr lang="ru-RU" smtClean="0">
                <a:cs typeface="Times New Roman" pitchFamily="18" charset="0"/>
              </a:rPr>
              <a:t>Техническое обслуживание микротурбин в процессе эксплуатации чрезвычайно просто и заключается только в регулярной смене воздушного и топливного фильтров (через 4000 часов). При первом планово-профилактичекий ремонте, осуществляемом после 8000 часов непрерывной работы, производится профилактическая очистка камеры сгорания и замена насадок топливных форсунок (1 раз в год). Ресурс до капитального ремонта составляет 60000 часов, при общем ресурсе более 200000 часов.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FA45E0-F7D1-47B0-88EC-AA57870C7B82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>
                <a:cs typeface="Times New Roman" pitchFamily="18" charset="0"/>
              </a:rPr>
              <a:t> </a:t>
            </a:r>
          </a:p>
          <a:p>
            <a:pPr algn="ctr" eaLnBrk="1" hangingPunct="1"/>
            <a:r>
              <a:rPr lang="ru-RU" b="1" smtClean="0">
                <a:cs typeface="Times New Roman" pitchFamily="18" charset="0"/>
              </a:rPr>
              <a:t>АВТОНОМНЫЕ ЭЛЕКТРОСТАНЦИИ МАЛОЙ МОЩНОСТИ “</a:t>
            </a:r>
            <a:r>
              <a:rPr lang="en-US" b="1" smtClean="0">
                <a:cs typeface="Times New Roman" pitchFamily="18" charset="0"/>
              </a:rPr>
              <a:t>CAPSTONE</a:t>
            </a:r>
            <a:r>
              <a:rPr lang="ru-RU" b="1" smtClean="0">
                <a:cs typeface="Times New Roman" pitchFamily="18" charset="0"/>
              </a:rPr>
              <a:t>” </a:t>
            </a:r>
          </a:p>
          <a:p>
            <a:pPr algn="ctr" eaLnBrk="1" hangingPunct="1"/>
            <a:r>
              <a:rPr lang="ru-RU" b="1" smtClean="0">
                <a:cs typeface="Times New Roman" pitchFamily="18" charset="0"/>
              </a:rPr>
              <a:t>С-30 И С-60  С ПРИВОДОМ ОТ ГАЗОТУРБИННОГО ДВИГАТЕЛЯ </a:t>
            </a:r>
          </a:p>
          <a:p>
            <a:pPr algn="just" eaLnBrk="1" hangingPunct="1"/>
            <a:r>
              <a:rPr lang="ru-RU" smtClean="0"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6F1163-B807-4FDB-8EFD-2B74AC17147A}" type="slidenum">
              <a:rPr lang="ru-RU" smtClean="0"/>
              <a:pPr>
                <a:defRPr/>
              </a:pPr>
              <a:t>14</a:t>
            </a:fld>
            <a:endParaRPr lang="ru-RU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D8855-21F8-4C36-AF29-F328D994F6B3}" type="slidenum">
              <a:rPr lang="ru-RU" smtClean="0"/>
              <a:pPr>
                <a:defRPr/>
              </a:pPr>
              <a:t>15</a:t>
            </a:fld>
            <a:endParaRPr lang="ru-R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631591-BD8F-4A90-8110-6F9B66FEECB0}" type="slidenum">
              <a:rPr lang="ru-RU" smtClean="0"/>
              <a:pPr>
                <a:defRPr/>
              </a:pPr>
              <a:t>16</a:t>
            </a:fld>
            <a:endParaRPr lang="ru-R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F99030-E4BE-4BEC-A377-BC726B139AFD}" type="slidenum">
              <a:rPr lang="ru-RU" smtClean="0"/>
              <a:pPr>
                <a:defRPr/>
              </a:pPr>
              <a:t>17</a:t>
            </a:fld>
            <a:endParaRPr lang="ru-RU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03F9CE-0609-499B-B970-1DFE7E1D4691}" type="slidenum">
              <a:rPr lang="ru-RU" smtClean="0"/>
              <a:pPr>
                <a:defRPr/>
              </a:pPr>
              <a:t>18</a:t>
            </a:fld>
            <a:endParaRPr lang="ru-R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2ADCAC-C980-4132-B99E-79C2FF40E1A9}" type="slidenum">
              <a:rPr lang="ru-RU" smtClean="0"/>
              <a:pPr>
                <a:defRPr/>
              </a:pPr>
              <a:t>19</a:t>
            </a:fld>
            <a:endParaRPr lang="ru-RU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CF6940-DAB7-4CD6-845E-56FC6B908865}" type="slidenum">
              <a:rPr lang="ru-RU" smtClean="0"/>
              <a:pPr>
                <a:defRPr/>
              </a:pPr>
              <a:t>20</a:t>
            </a:fld>
            <a:endParaRPr lang="ru-RU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4A2089-07CD-4DFA-9DA7-8BFE3520A008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7F40D0-0EAC-48E1-8A17-EC56174D0D59}" type="slidenum">
              <a:rPr lang="ru-RU" smtClean="0"/>
              <a:pPr>
                <a:defRPr/>
              </a:pPr>
              <a:t>21</a:t>
            </a:fld>
            <a:endParaRPr lang="ru-RU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1C3836-2EE4-4118-8BE9-D6B9A9EC5388}" type="slidenum">
              <a:rPr lang="ru-RU" smtClean="0"/>
              <a:pPr>
                <a:defRPr/>
              </a:pPr>
              <a:t>22</a:t>
            </a:fld>
            <a:endParaRPr lang="ru-RU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A29D4A-353E-4C4C-A26D-68A787DA8FBA}" type="slidenum">
              <a:rPr lang="ru-RU" smtClean="0"/>
              <a:pPr>
                <a:defRPr/>
              </a:pPr>
              <a:t>23</a:t>
            </a:fld>
            <a:endParaRPr lang="ru-RU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A19DDE-EA78-482C-841D-9E14A4FB8550}" type="slidenum">
              <a:rPr lang="ru-RU" smtClean="0"/>
              <a:pPr>
                <a:defRPr/>
              </a:pPr>
              <a:t>24</a:t>
            </a:fld>
            <a:endParaRPr lang="ru-RU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53C898-A7AF-451B-80CD-DB22E79B7DA3}" type="slidenum">
              <a:rPr lang="ru-RU" smtClean="0"/>
              <a:pPr>
                <a:defRPr/>
              </a:pPr>
              <a:t>25</a:t>
            </a:fld>
            <a:endParaRPr lang="ru-RU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91D274-0D3E-4EB1-82DB-263FC002ECDE}" type="slidenum">
              <a:rPr lang="ru-RU" smtClean="0"/>
              <a:pPr>
                <a:defRPr/>
              </a:pPr>
              <a:t>26</a:t>
            </a:fld>
            <a:endParaRPr lang="ru-R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A5BA0E-FA10-4E6B-97A0-BE28EB25BEFC}" type="slidenum">
              <a:rPr lang="ru-RU" smtClean="0"/>
              <a:pPr>
                <a:defRPr/>
              </a:pPr>
              <a:t>27</a:t>
            </a:fld>
            <a:endParaRPr lang="ru-RU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583EA-C280-48D4-9BA8-83EE799D860A}" type="slidenum">
              <a:rPr lang="ru-RU" smtClean="0"/>
              <a:pPr>
                <a:defRPr/>
              </a:pPr>
              <a:t>28</a:t>
            </a:fld>
            <a:endParaRPr lang="ru-RU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E0F411-89C7-40F4-BD0E-B45922937352}" type="slidenum">
              <a:rPr lang="ru-RU" smtClean="0"/>
              <a:pPr>
                <a:defRPr/>
              </a:pPr>
              <a:t>29</a:t>
            </a:fld>
            <a:endParaRPr lang="ru-RU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 тоже факт и факт беспорный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612503-8328-4727-BA14-E562288EA2F4}" type="slidenum">
              <a:rPr lang="ru-RU" smtClean="0"/>
              <a:pPr>
                <a:defRPr/>
              </a:pPr>
              <a:t>30</a:t>
            </a:fld>
            <a:endParaRPr lang="ru-RU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72D356-720F-423A-86D0-840BBDFEFFD3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	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1066800" y="4805363"/>
            <a:ext cx="4953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sz="2800">
              <a:latin typeface="Monotype Corsiva" pitchFamily="6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2661FD-927C-4440-8FB2-2B6CC26F230E}" type="slidenum">
              <a:rPr lang="ru-RU" smtClean="0"/>
              <a:pPr>
                <a:defRPr/>
              </a:pPr>
              <a:t>31</a:t>
            </a:fld>
            <a:endParaRPr lang="ru-RU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5AD095-07F4-47FB-BC0A-BAC60F7B2B00}" type="slidenum">
              <a:rPr lang="ru-RU" smtClean="0"/>
              <a:pPr>
                <a:defRPr/>
              </a:pPr>
              <a:t>32</a:t>
            </a:fld>
            <a:endParaRPr lang="ru-RU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76FD40-EA6A-4997-9B89-3FB5169C9D12}" type="slidenum">
              <a:rPr lang="ru-RU" smtClean="0"/>
              <a:pPr>
                <a:defRPr/>
              </a:pPr>
              <a:t>33</a:t>
            </a:fld>
            <a:endParaRPr lang="ru-RU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>
                <a:cs typeface="Times New Roman" pitchFamily="18" charset="0"/>
              </a:rPr>
              <a:t> </a:t>
            </a:r>
          </a:p>
          <a:p>
            <a:pPr algn="ctr" eaLnBrk="1" hangingPunct="1"/>
            <a:r>
              <a:rPr lang="ru-RU" b="1" smtClean="0">
                <a:cs typeface="Times New Roman" pitchFamily="18" charset="0"/>
              </a:rPr>
              <a:t>АВТОНОМНЫЕ ЭЛЕКТРОСТАНЦИИ МАЛОЙ МОЩНОСТИ “</a:t>
            </a:r>
            <a:r>
              <a:rPr lang="en-US" b="1" smtClean="0">
                <a:cs typeface="Times New Roman" pitchFamily="18" charset="0"/>
              </a:rPr>
              <a:t>CAPSTONE</a:t>
            </a:r>
            <a:r>
              <a:rPr lang="ru-RU" b="1" smtClean="0">
                <a:cs typeface="Times New Roman" pitchFamily="18" charset="0"/>
              </a:rPr>
              <a:t>” </a:t>
            </a:r>
          </a:p>
          <a:p>
            <a:pPr algn="ctr" eaLnBrk="1" hangingPunct="1"/>
            <a:r>
              <a:rPr lang="ru-RU" b="1" smtClean="0">
                <a:cs typeface="Times New Roman" pitchFamily="18" charset="0"/>
              </a:rPr>
              <a:t>С-30 И С-60  С ПРИВОДОМ ОТ ГАЗОТУРБИННОГО ДВИГАТЕЛЯ </a:t>
            </a:r>
          </a:p>
          <a:p>
            <a:pPr algn="just" eaLnBrk="1" hangingPunct="1"/>
            <a:r>
              <a:rPr lang="ru-RU" smtClean="0"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CDA8D0-E16E-4E4D-B2DB-018B8A85A528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26713A-9A6E-4135-9CC0-7B38F3CB073E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>
                <a:cs typeface="Times New Roman" pitchFamily="18" charset="0"/>
              </a:rPr>
              <a:t> </a:t>
            </a:r>
          </a:p>
          <a:p>
            <a:pPr algn="ctr" eaLnBrk="1" hangingPunct="1"/>
            <a:r>
              <a:rPr lang="ru-RU" b="1" smtClean="0">
                <a:cs typeface="Times New Roman" pitchFamily="18" charset="0"/>
              </a:rPr>
              <a:t>АВТОНОМНЫЕ ЭЛЕКТРОСТАНЦИИ МАЛОЙ МОЩНОСТИ “</a:t>
            </a:r>
            <a:r>
              <a:rPr lang="en-US" b="1" smtClean="0">
                <a:cs typeface="Times New Roman" pitchFamily="18" charset="0"/>
              </a:rPr>
              <a:t>CAPSTONE</a:t>
            </a:r>
            <a:r>
              <a:rPr lang="ru-RU" b="1" smtClean="0">
                <a:cs typeface="Times New Roman" pitchFamily="18" charset="0"/>
              </a:rPr>
              <a:t>” </a:t>
            </a:r>
          </a:p>
          <a:p>
            <a:pPr algn="ctr" eaLnBrk="1" hangingPunct="1"/>
            <a:r>
              <a:rPr lang="ru-RU" b="1" smtClean="0">
                <a:cs typeface="Times New Roman" pitchFamily="18" charset="0"/>
              </a:rPr>
              <a:t>С-30 И С-60  С ПРИВОДОМ ОТ ГАЗОТУРБИННОГО ДВИГАТЕЛЯ </a:t>
            </a:r>
          </a:p>
          <a:p>
            <a:pPr algn="just" eaLnBrk="1" hangingPunct="1"/>
            <a:r>
              <a:rPr lang="ru-RU" smtClean="0"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14C1FF-D7C2-4A7E-8E0D-0F0723B457AF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>
                <a:cs typeface="Times New Roman" pitchFamily="18" charset="0"/>
              </a:rPr>
              <a:t> </a:t>
            </a:r>
          </a:p>
          <a:p>
            <a:pPr algn="ctr" eaLnBrk="1" hangingPunct="1"/>
            <a:r>
              <a:rPr lang="ru-RU" b="1" smtClean="0">
                <a:cs typeface="Times New Roman" pitchFamily="18" charset="0"/>
              </a:rPr>
              <a:t>АВТОНОМНЫЕ ЭЛЕКТРОСТАНЦИИ МАЛОЙ МОЩНОСТИ “</a:t>
            </a:r>
            <a:r>
              <a:rPr lang="en-US" b="1" smtClean="0">
                <a:cs typeface="Times New Roman" pitchFamily="18" charset="0"/>
              </a:rPr>
              <a:t>CAPSTONE</a:t>
            </a:r>
            <a:r>
              <a:rPr lang="ru-RU" b="1" smtClean="0">
                <a:cs typeface="Times New Roman" pitchFamily="18" charset="0"/>
              </a:rPr>
              <a:t>” </a:t>
            </a:r>
          </a:p>
          <a:p>
            <a:pPr algn="ctr" eaLnBrk="1" hangingPunct="1"/>
            <a:r>
              <a:rPr lang="ru-RU" b="1" smtClean="0">
                <a:cs typeface="Times New Roman" pitchFamily="18" charset="0"/>
              </a:rPr>
              <a:t>С-30 И С-60  С ПРИВОДОМ ОТ ГАЗОТУРБИННОГО ДВИГАТЕЛЯ </a:t>
            </a:r>
          </a:p>
          <a:p>
            <a:pPr algn="just" eaLnBrk="1" hangingPunct="1"/>
            <a:r>
              <a:rPr lang="ru-RU" smtClean="0"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EA888E-2DA3-4027-BCF6-19821ED3EE10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>
                <a:cs typeface="Times New Roman" pitchFamily="18" charset="0"/>
              </a:rPr>
              <a:t> </a:t>
            </a:r>
          </a:p>
          <a:p>
            <a:pPr algn="ctr" eaLnBrk="1" hangingPunct="1"/>
            <a:r>
              <a:rPr lang="ru-RU" b="1" smtClean="0">
                <a:cs typeface="Times New Roman" pitchFamily="18" charset="0"/>
              </a:rPr>
              <a:t>АВТОНОМНЫЕ ЭЛЕКТРОСТАНЦИИ МАЛОЙ МОЩНОСТИ “</a:t>
            </a:r>
            <a:r>
              <a:rPr lang="en-US" b="1" smtClean="0">
                <a:cs typeface="Times New Roman" pitchFamily="18" charset="0"/>
              </a:rPr>
              <a:t>CAPSTONE</a:t>
            </a:r>
            <a:r>
              <a:rPr lang="ru-RU" b="1" smtClean="0">
                <a:cs typeface="Times New Roman" pitchFamily="18" charset="0"/>
              </a:rPr>
              <a:t>” </a:t>
            </a:r>
          </a:p>
          <a:p>
            <a:pPr algn="ctr" eaLnBrk="1" hangingPunct="1"/>
            <a:r>
              <a:rPr lang="ru-RU" b="1" smtClean="0">
                <a:cs typeface="Times New Roman" pitchFamily="18" charset="0"/>
              </a:rPr>
              <a:t>С-30 И С-60  С ПРИВОДОМ ОТ ГАЗОТУРБИННОГО ДВИГАТЕЛЯ </a:t>
            </a:r>
          </a:p>
          <a:p>
            <a:pPr algn="just" eaLnBrk="1" hangingPunct="1"/>
            <a:r>
              <a:rPr lang="ru-RU" smtClean="0"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499BAB-043F-4821-8D12-90AA2697BCF3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>
                <a:cs typeface="Times New Roman" pitchFamily="18" charset="0"/>
              </a:rPr>
              <a:t> </a:t>
            </a:r>
          </a:p>
          <a:p>
            <a:pPr algn="ctr" eaLnBrk="1" hangingPunct="1"/>
            <a:r>
              <a:rPr lang="ru-RU" b="1" smtClean="0">
                <a:cs typeface="Times New Roman" pitchFamily="18" charset="0"/>
              </a:rPr>
              <a:t>АВТОНОМНЫЕ ЭЛЕКТРОСТАНЦИИ МАЛОЙ МОЩНОСТИ “</a:t>
            </a:r>
            <a:r>
              <a:rPr lang="en-US" b="1" smtClean="0">
                <a:cs typeface="Times New Roman" pitchFamily="18" charset="0"/>
              </a:rPr>
              <a:t>CAPSTONE</a:t>
            </a:r>
            <a:r>
              <a:rPr lang="ru-RU" b="1" smtClean="0">
                <a:cs typeface="Times New Roman" pitchFamily="18" charset="0"/>
              </a:rPr>
              <a:t>” </a:t>
            </a:r>
          </a:p>
          <a:p>
            <a:pPr algn="ctr" eaLnBrk="1" hangingPunct="1"/>
            <a:r>
              <a:rPr lang="ru-RU" b="1" smtClean="0">
                <a:cs typeface="Times New Roman" pitchFamily="18" charset="0"/>
              </a:rPr>
              <a:t>С-30 И С-60  С ПРИВОДОМ ОТ ГАЗОТУРБИННОГО ДВИГАТЕЛЯ </a:t>
            </a:r>
          </a:p>
          <a:p>
            <a:pPr algn="just" eaLnBrk="1" hangingPunct="1"/>
            <a:r>
              <a:rPr lang="ru-RU" smtClean="0"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4775F2-BAFF-499D-8BB8-F5508B2C257C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/>
            <a:r>
              <a:rPr lang="ru-RU" b="1" smtClean="0"/>
              <a:t>МИКРОТУРБОЭЛЕКТРОГЕНЕРАТОР  </a:t>
            </a:r>
          </a:p>
          <a:p>
            <a:pPr eaLnBrk="1" hangingPunct="1"/>
            <a:r>
              <a:rPr lang="ru-RU" smtClean="0">
                <a:cs typeface="Times New Roman" pitchFamily="18" charset="0"/>
              </a:rPr>
              <a:t> </a:t>
            </a:r>
          </a:p>
          <a:p>
            <a:pPr algn="just" eaLnBrk="1" hangingPunct="1"/>
            <a:r>
              <a:rPr lang="ru-RU" smtClean="0">
                <a:cs typeface="Times New Roman" pitchFamily="18" charset="0"/>
              </a:rPr>
              <a:t>Турбина выполнена в виде конструкции с одной движущейся деталью – вращающимся валом, на котором соосно расположены электрогенератор, компрессор и непосредственно турбина. Высокоскоростной вал поддерживается воздушными подшипниками, не требующими смазки и периодического обслуживания. Уровень шума работающего 30-киловатного турбоэлектрогенератора не более 58 </a:t>
            </a:r>
            <a:r>
              <a:rPr lang="en-US" smtClean="0">
                <a:cs typeface="Times New Roman" pitchFamily="18" charset="0"/>
              </a:rPr>
              <a:t>dB</a:t>
            </a:r>
            <a:r>
              <a:rPr lang="ru-RU" smtClean="0">
                <a:cs typeface="Times New Roman" pitchFamily="18" charset="0"/>
              </a:rPr>
              <a:t>, и экологические характеристики существенно лучше, чем у горелок котлов и дизелей аналогичной мощности (12 </a:t>
            </a:r>
            <a:r>
              <a:rPr lang="en-US" smtClean="0">
                <a:cs typeface="Times New Roman" pitchFamily="18" charset="0"/>
              </a:rPr>
              <a:t>ppm NO</a:t>
            </a:r>
            <a:r>
              <a:rPr lang="en-US" baseline="-30000" smtClean="0">
                <a:cs typeface="Times New Roman" pitchFamily="18" charset="0"/>
              </a:rPr>
              <a:t>x</a:t>
            </a:r>
            <a:r>
              <a:rPr lang="ru-RU" smtClean="0">
                <a:cs typeface="Times New Roman" pitchFamily="18" charset="0"/>
              </a:rPr>
              <a:t>). </a:t>
            </a:r>
          </a:p>
          <a:p>
            <a:pPr eaLnBrk="1" hangingPunct="1"/>
            <a:r>
              <a:rPr lang="ru-RU" smtClean="0">
                <a:cs typeface="Times New Roman" pitchFamily="18" charset="0"/>
              </a:rPr>
              <a:t>Внешняя характеристика микротурбины представляет собой прямую зависимость развиваемой мощности от количества расходуемого топлива. Это позволяет одинаково эффективно эксплуатировать приводимый ею электрогенератор в диапазоне нагрузок от минимальных (сотни ватт) до номинального режима. </a:t>
            </a:r>
          </a:p>
          <a:p>
            <a:pPr algn="just" eaLnBrk="1" hangingPunct="1"/>
            <a:r>
              <a:rPr lang="ru-RU" smtClean="0">
                <a:cs typeface="Times New Roman" pitchFamily="18" charset="0"/>
              </a:rPr>
              <a:t>Техническое обслуживание микротурбин в процессе эксплуатации чрезвычайно просто и заключается только в регулярной смене воздушного и топливного фильтров (через 4000 часов). При первом планово-профилактичекий ремонте, осуществляемом после 8000 часов непрерывной работы, производится профилактическая очистка камеры сгорания и замена насадок топливных форсунок (1 раз в год). Ресурс до капитального ремонта составляет 60000 часов, при общем ресурсе более 200000 часов.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3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4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5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6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7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8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93C68-5B7F-4D5F-A56C-9C1ABC570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blinds dir="vert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92ADB-DE54-4830-8621-0E7AFF1F2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blinds dir="vert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9F9AB-5440-4E03-9D8C-B4C34C962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blinds dir="vert"/>
    <p:sndAc>
      <p:stSnd>
        <p:snd r:embed="rId1" name="chimes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55EC1-41A9-44E6-9AB4-902BA3F31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blinds dir="vert"/>
    <p:sndAc>
      <p:stSnd>
        <p:snd r:embed="rId1" name="chimes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0A131-E9E7-4EFD-A953-58BDA4135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blinds dir="vert"/>
    <p:sndAc>
      <p:stSnd>
        <p:snd r:embed="rId1" name="chimes.wav" builtIn="1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8624B-01FF-4EE9-AFA0-7987DA0E6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blinds dir="vert"/>
    <p:sndAc>
      <p:stSnd>
        <p:snd r:embed="rId1" name="chimes.wav" builtIn="1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F4688-ED34-4447-8970-BD79C933D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blinds dir="vert"/>
    <p:sndAc>
      <p:stSnd>
        <p:snd r:embed="rId1" name="chimes.wav" builtIn="1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261F4-E319-45C8-AEB1-832AEF770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blinds dir="vert"/>
    <p:sndAc>
      <p:stSnd>
        <p:snd r:embed="rId1" name="chimes.wav" builtIn="1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15DA1-119E-4CED-8C57-73FBF208C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blinds dir="vert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43231-F053-4443-9CA6-C00922B21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blinds dir="vert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178C0-AC2C-410B-AD43-4547B1F17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blinds dir="vert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90ADA-1B2E-48B5-8A71-8CC86783D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blinds dir="vert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98569-5269-45CA-84A7-A88ACCBF0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blinds dir="vert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8C338-DCDB-4A45-80F5-B3DEE4C40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blinds dir="vert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5BD23-3AF1-4942-B2F3-B90ABBB8B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blinds dir="vert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95352-5447-4219-A615-C759262C5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blinds dir="vert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5D57A-AE2E-4290-ABFE-B103AE056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blinds dir="vert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61AD8588-0FBE-480A-BD76-0205D80E4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ransition spd="slow" advTm="8000">
    <p:blinds dir="vert"/>
    <p:sndAc>
      <p:stSnd>
        <p:snd r:embed="rId19" name="chimes.wav" builtIn="1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4.png"/><Relationship Id="rId11" Type="http://schemas.openxmlformats.org/officeDocument/2006/relationships/image" Target="../media/image16.jpeg"/><Relationship Id="rId5" Type="http://schemas.openxmlformats.org/officeDocument/2006/relationships/image" Target="../media/image11.png"/><Relationship Id="rId10" Type="http://schemas.openxmlformats.org/officeDocument/2006/relationships/image" Target="../media/image15.jpeg"/><Relationship Id="rId4" Type="http://schemas.openxmlformats.org/officeDocument/2006/relationships/audio" Target="../media/audio1.wav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13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openxmlformats.org/officeDocument/2006/relationships/image" Target="../media/image17.jpeg"/><Relationship Id="rId4" Type="http://schemas.openxmlformats.org/officeDocument/2006/relationships/audio" Target="../media/audio1.wav"/><Relationship Id="rId9" Type="http://schemas.openxmlformats.org/officeDocument/2006/relationships/diagramColors" Target="../diagrams/colors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4.png"/><Relationship Id="rId5" Type="http://schemas.openxmlformats.org/officeDocument/2006/relationships/image" Target="../media/image18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3.wav"/><Relationship Id="rId13" Type="http://schemas.openxmlformats.org/officeDocument/2006/relationships/image" Target="../media/image4.png"/><Relationship Id="rId3" Type="http://schemas.openxmlformats.org/officeDocument/2006/relationships/notesSlide" Target="../notesSlides/notesSlide15.xml"/><Relationship Id="rId7" Type="http://schemas.openxmlformats.org/officeDocument/2006/relationships/audio" Target="../media/audio22.wav"/><Relationship Id="rId12" Type="http://schemas.openxmlformats.org/officeDocument/2006/relationships/audio" Target="../media/audio27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6" Type="http://schemas.openxmlformats.org/officeDocument/2006/relationships/audio" Target="../media/audio21.wav"/><Relationship Id="rId11" Type="http://schemas.openxmlformats.org/officeDocument/2006/relationships/audio" Target="../media/audio26.wav"/><Relationship Id="rId5" Type="http://schemas.openxmlformats.org/officeDocument/2006/relationships/audio" Target="../media/audio20.wav"/><Relationship Id="rId10" Type="http://schemas.openxmlformats.org/officeDocument/2006/relationships/audio" Target="../media/audio25.wav"/><Relationship Id="rId4" Type="http://schemas.openxmlformats.org/officeDocument/2006/relationships/audio" Target="../media/audio1.wav"/><Relationship Id="rId9" Type="http://schemas.openxmlformats.org/officeDocument/2006/relationships/audio" Target="../media/audio24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1.wav"/><Relationship Id="rId13" Type="http://schemas.openxmlformats.org/officeDocument/2006/relationships/audio" Target="../media/audio36.wav"/><Relationship Id="rId3" Type="http://schemas.openxmlformats.org/officeDocument/2006/relationships/notesSlide" Target="../notesSlides/notesSlide16.xml"/><Relationship Id="rId7" Type="http://schemas.openxmlformats.org/officeDocument/2006/relationships/audio" Target="../media/audio30.wav"/><Relationship Id="rId12" Type="http://schemas.openxmlformats.org/officeDocument/2006/relationships/audio" Target="../media/audio35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6" Type="http://schemas.openxmlformats.org/officeDocument/2006/relationships/audio" Target="../media/audio29.wav"/><Relationship Id="rId11" Type="http://schemas.openxmlformats.org/officeDocument/2006/relationships/audio" Target="../media/audio34.wav"/><Relationship Id="rId5" Type="http://schemas.openxmlformats.org/officeDocument/2006/relationships/audio" Target="../media/audio28.wav"/><Relationship Id="rId15" Type="http://schemas.openxmlformats.org/officeDocument/2006/relationships/image" Target="../media/image4.png"/><Relationship Id="rId10" Type="http://schemas.openxmlformats.org/officeDocument/2006/relationships/audio" Target="../media/audio33.wav"/><Relationship Id="rId4" Type="http://schemas.openxmlformats.org/officeDocument/2006/relationships/audio" Target="../media/audio1.wav"/><Relationship Id="rId9" Type="http://schemas.openxmlformats.org/officeDocument/2006/relationships/audio" Target="../media/audio32.wav"/><Relationship Id="rId14" Type="http://schemas.openxmlformats.org/officeDocument/2006/relationships/audio" Target="../media/audio37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9.jpeg"/><Relationship Id="rId11" Type="http://schemas.openxmlformats.org/officeDocument/2006/relationships/image" Target="../media/image22.jpeg"/><Relationship Id="rId5" Type="http://schemas.openxmlformats.org/officeDocument/2006/relationships/audio" Target="../media/audio23.wav"/><Relationship Id="rId10" Type="http://schemas.openxmlformats.org/officeDocument/2006/relationships/image" Target="../media/image4.png"/><Relationship Id="rId4" Type="http://schemas.openxmlformats.org/officeDocument/2006/relationships/audio" Target="../media/audio1.wav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19.jpeg"/><Relationship Id="rId5" Type="http://schemas.openxmlformats.org/officeDocument/2006/relationships/audio" Target="../media/audio23.wav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hyperlink" Target="mailto:AKTK@AKTK.ru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hyperlink" Target="http://www.aktk.ru/" TargetMode="External"/><Relationship Id="rId5" Type="http://schemas.openxmlformats.org/officeDocument/2006/relationships/audio" Target="../media/audio19.wav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19.jpeg"/><Relationship Id="rId5" Type="http://schemas.openxmlformats.org/officeDocument/2006/relationships/audio" Target="../media/audio23.wav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19.jpeg"/><Relationship Id="rId5" Type="http://schemas.openxmlformats.org/officeDocument/2006/relationships/audio" Target="../media/audio23.wav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19.jpeg"/><Relationship Id="rId5" Type="http://schemas.openxmlformats.org/officeDocument/2006/relationships/audio" Target="../media/audio23.wav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19.jpeg"/><Relationship Id="rId5" Type="http://schemas.openxmlformats.org/officeDocument/2006/relationships/audio" Target="../media/audio23.wav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19.jpeg"/><Relationship Id="rId5" Type="http://schemas.openxmlformats.org/officeDocument/2006/relationships/audio" Target="../media/audio23.wav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4.png"/><Relationship Id="rId5" Type="http://schemas.openxmlformats.org/officeDocument/2006/relationships/audio" Target="../media/audio21.wav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audio" Target="../media/audio2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26.jpe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openxmlformats.org/officeDocument/2006/relationships/audio" Target="../media/audio1.wav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29.jpe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4.png"/><Relationship Id="rId5" Type="http://schemas.openxmlformats.org/officeDocument/2006/relationships/image" Target="../media/image30.jpeg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mailto:aktk@aktk.ru" TargetMode="External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31.jpeg"/><Relationship Id="rId5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ktk@aktk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43108" y="285728"/>
            <a:ext cx="8072494" cy="4071966"/>
          </a:xfrm>
        </p:spPr>
        <p:txBody>
          <a:bodyPr>
            <a:scene3d>
              <a:camera prst="isometricOffAxis1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ru-RU" sz="8000" dirty="0" smtClean="0"/>
              <a:t>                            </a:t>
            </a:r>
          </a:p>
          <a:p>
            <a:pPr>
              <a:defRPr/>
            </a:pPr>
            <a:r>
              <a:rPr lang="ru-RU" sz="8000" dirty="0" smtClean="0"/>
              <a:t>        </a:t>
            </a:r>
            <a:r>
              <a:rPr lang="ru-RU" sz="8000" b="1" dirty="0" smtClean="0">
                <a:effectLst>
                  <a:glow rad="101600">
                    <a:schemeClr val="bg2">
                      <a:alpha val="60000"/>
                    </a:schemeClr>
                  </a:glow>
                  <a:reflection blurRad="6350" stA="60000" endA="900" endPos="58000" dir="5400000" sy="-100000" algn="bl" rotWithShape="0"/>
                </a:effectLst>
                <a:latin typeface="Bookman Old Style" pitchFamily="18" charset="0"/>
              </a:rPr>
              <a:t>Компания</a:t>
            </a:r>
            <a:r>
              <a:rPr lang="ru-RU" sz="8000" b="1" dirty="0" smtClean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Bookman Old Style" pitchFamily="18" charset="0"/>
              </a:rPr>
              <a:t>         </a:t>
            </a:r>
          </a:p>
          <a:p>
            <a:pPr>
              <a:defRPr/>
            </a:pPr>
            <a:r>
              <a:rPr lang="ru-RU" sz="8000" b="1" dirty="0" err="1" smtClean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Bookman Old Style" pitchFamily="18" charset="0"/>
              </a:rPr>
              <a:t>ТехноКластер</a:t>
            </a:r>
            <a:endParaRPr lang="ru-RU" sz="8000" b="1" dirty="0" smtClean="0">
              <a:effectLst>
                <a:glow rad="101600">
                  <a:schemeClr val="bg2">
                    <a:alpha val="6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357379" name="Text Box 3"/>
          <p:cNvSpPr txBox="1">
            <a:spLocks noChangeArrowheads="1"/>
          </p:cNvSpPr>
          <p:nvPr/>
        </p:nvSpPr>
        <p:spPr bwMode="auto">
          <a:xfrm>
            <a:off x="214282" y="500042"/>
            <a:ext cx="80010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isometricOffAxis1Right"/>
              <a:lightRig rig="threePt" dir="t">
                <a:rot lat="0" lon="0" rev="20400000"/>
              </a:lightRig>
            </a:scene3d>
            <a:sp3d extrusionH="342900" contourW="12700">
              <a:bevelT w="82550" h="38100" prst="coolSlant"/>
            </a:sp3d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2800" dirty="0">
                <a:effectLst>
                  <a:glow rad="101600">
                    <a:schemeClr val="bg2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Arial Narrow" pitchFamily="34" charset="0"/>
                <a:cs typeface="+mn-cs"/>
              </a:rPr>
              <a:t>Энергетическая независимость     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2800" dirty="0">
                <a:effectLst>
                  <a:glow rad="101600">
                    <a:schemeClr val="bg2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Arial Narrow" pitchFamily="34" charset="0"/>
                <a:cs typeface="+mn-cs"/>
              </a:rPr>
              <a:t>              Экологическая безопасность   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2800" dirty="0">
                <a:effectLst>
                  <a:glow rad="101600">
                    <a:schemeClr val="bg2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Arial Narrow" pitchFamily="34" charset="0"/>
                <a:cs typeface="+mn-cs"/>
              </a:rPr>
              <a:t>                        Экономическая жизнеспособность</a:t>
            </a:r>
          </a:p>
          <a:p>
            <a:pPr>
              <a:spcBef>
                <a:spcPct val="50000"/>
              </a:spcBef>
              <a:defRPr/>
            </a:pPr>
            <a:endParaRPr lang="ru-RU" sz="2800" dirty="0">
              <a:effectLst>
                <a:glow rad="101600">
                  <a:schemeClr val="bg2">
                    <a:alpha val="6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57380" name="Text Box 4" descr="Коричневый мрамор"/>
          <p:cNvSpPr txBox="1">
            <a:spLocks noChangeArrowheads="1"/>
          </p:cNvSpPr>
          <p:nvPr/>
        </p:nvSpPr>
        <p:spPr bwMode="auto">
          <a:xfrm>
            <a:off x="0" y="0"/>
            <a:ext cx="2895600" cy="4572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perspective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60000"/>
              <a:buFont typeface="Wingdings" pitchFamily="2" charset="2"/>
              <a:buNone/>
              <a:defRPr/>
            </a:pPr>
            <a:r>
              <a:rPr lang="ru-RU" dirty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  <a:cs typeface="+mn-cs"/>
              </a:rPr>
              <a:t>МЫ  ДЕЛАЕМ</a:t>
            </a:r>
          </a:p>
        </p:txBody>
      </p:sp>
      <p:sp>
        <p:nvSpPr>
          <p:cNvPr id="357381" name="Text Box 5" descr="Коричневый мрамор"/>
          <p:cNvSpPr txBox="1">
            <a:spLocks noChangeArrowheads="1"/>
          </p:cNvSpPr>
          <p:nvPr/>
        </p:nvSpPr>
        <p:spPr bwMode="auto">
          <a:xfrm>
            <a:off x="5943600" y="0"/>
            <a:ext cx="3200400" cy="4572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perspective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60000"/>
              <a:buFont typeface="Wingdings" pitchFamily="2" charset="2"/>
              <a:buNone/>
              <a:defRPr/>
            </a:pPr>
            <a:r>
              <a:rPr lang="ru-RU" dirty="0"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</a:effectLst>
                <a:cs typeface="+mn-cs"/>
              </a:rPr>
              <a:t>ВЫ ПОЛУЧАЕТЕ</a:t>
            </a:r>
          </a:p>
        </p:txBody>
      </p:sp>
      <p:sp>
        <p:nvSpPr>
          <p:cNvPr id="357382" name="Text Box 6" descr="Коричневый мрамор"/>
          <p:cNvSpPr txBox="1">
            <a:spLocks noChangeArrowheads="1"/>
          </p:cNvSpPr>
          <p:nvPr/>
        </p:nvSpPr>
        <p:spPr bwMode="auto">
          <a:xfrm>
            <a:off x="0" y="6400800"/>
            <a:ext cx="8839200" cy="4572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perspective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60000"/>
              <a:buFont typeface="Wingdings" pitchFamily="2" charset="2"/>
              <a:buNone/>
              <a:defRPr/>
            </a:pPr>
            <a:r>
              <a:rPr lang="ru-RU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cs typeface="+mn-cs"/>
              </a:rPr>
              <a:t>МЫ СОЗДАЁМ ОТВЕТСТВЕННЫЕ РЕШЕНИЯ</a:t>
            </a:r>
          </a:p>
        </p:txBody>
      </p:sp>
      <p:pic>
        <p:nvPicPr>
          <p:cNvPr id="357387" name="Picture 11" descr="logo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1142984"/>
            <a:ext cx="2190750" cy="110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00FAF4">
                <a:alpha val="40000"/>
              </a:srgb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  <a:softEdge rad="12700"/>
          </a:effectLst>
          <a:scene3d>
            <a:camera prst="perspectiveHeroicExtremeLeftFacing" fov="5400000">
              <a:rot lat="213347" lon="1155519" rev="71592"/>
            </a:camera>
            <a:lightRig rig="sunrise" dir="t"/>
          </a:scene3d>
          <a:sp3d contourW="12700">
            <a:bevelT w="190500" h="38100" prst="angle"/>
            <a:contourClr>
              <a:srgbClr val="C0C0C0"/>
            </a:contourClr>
          </a:sp3d>
        </p:spPr>
      </p:pic>
      <p:sp>
        <p:nvSpPr>
          <p:cNvPr id="357389" name="Text Box 13"/>
          <p:cNvSpPr txBox="1">
            <a:spLocks noChangeArrowheads="1"/>
          </p:cNvSpPr>
          <p:nvPr/>
        </p:nvSpPr>
        <p:spPr bwMode="auto">
          <a:xfrm>
            <a:off x="0" y="2214563"/>
            <a:ext cx="2286000" cy="357187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1800">
                <a:latin typeface="Arial Narrow" pitchFamily="34" charset="0"/>
              </a:rPr>
              <a:t>Коллаж </a:t>
            </a:r>
            <a:r>
              <a:rPr lang="en-US" sz="1800">
                <a:latin typeface="Arial Narrow" pitchFamily="34" charset="0"/>
              </a:rPr>
              <a:t>(</a:t>
            </a:r>
            <a:r>
              <a:rPr lang="ru-RU" sz="1800">
                <a:latin typeface="Arial Narrow" pitchFamily="34" charset="0"/>
              </a:rPr>
              <a:t>кадры</a:t>
            </a:r>
            <a:r>
              <a:rPr lang="en-US" sz="1800">
                <a:latin typeface="Arial Narrow" pitchFamily="34" charset="0"/>
              </a:rPr>
              <a:t> 1-</a:t>
            </a:r>
            <a:r>
              <a:rPr lang="ru-RU" sz="1800">
                <a:latin typeface="Arial Narrow" pitchFamily="34" charset="0"/>
              </a:rPr>
              <a:t>90</a:t>
            </a:r>
            <a:r>
              <a:rPr lang="en-US" sz="1800">
                <a:latin typeface="Arial Narrow" pitchFamily="34" charset="0"/>
              </a:rPr>
              <a:t>) </a:t>
            </a:r>
            <a:r>
              <a:rPr lang="ru-RU" sz="1800">
                <a:latin typeface="Arial Narrow" pitchFamily="34" charset="0"/>
              </a:rPr>
              <a:t>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500570"/>
            <a:ext cx="8358214" cy="1938992"/>
          </a:xfrm>
          <a:prstGeom prst="rect">
            <a:avLst/>
          </a:prstGeom>
          <a:noFill/>
          <a:ln>
            <a:noFill/>
          </a:ln>
          <a:scene3d>
            <a:camera prst="perspectiveRelaxed"/>
            <a:lightRig rig="threePt" dir="t"/>
          </a:scene3d>
        </p:spPr>
        <p:txBody>
          <a:bodyPr>
            <a:spAutoFit/>
            <a:scene3d>
              <a:camera prst="perspectiveRelaxed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>
              <a:defRPr/>
            </a:pPr>
            <a:r>
              <a:rPr lang="ru-RU" sz="6000" dirty="0">
                <a:solidFill>
                  <a:srgbClr val="DE94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itchFamily="18" charset="0"/>
                <a:cs typeface="+mn-cs"/>
              </a:rPr>
              <a:t> </a:t>
            </a:r>
            <a:r>
              <a:rPr lang="ru-RU" sz="6000" b="0" dirty="0">
                <a:solidFill>
                  <a:srgbClr val="DE9400"/>
                </a:solidFill>
                <a:effectLst>
                  <a:glow rad="101600">
                    <a:schemeClr val="bg2">
                      <a:alpha val="6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Book Antiqua" pitchFamily="18" charset="0"/>
                <a:ea typeface="Batang" pitchFamily="18" charset="-127"/>
                <a:cs typeface="Angsana New" pitchFamily="18" charset="-34"/>
              </a:rPr>
              <a:t>МИР</a:t>
            </a:r>
            <a:r>
              <a:rPr lang="en-US" sz="6000" b="0" dirty="0">
                <a:solidFill>
                  <a:srgbClr val="DE9400"/>
                </a:solidFill>
                <a:effectLst>
                  <a:glow rad="101600">
                    <a:schemeClr val="bg2">
                      <a:alpha val="6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Book Antiqua" pitchFamily="18" charset="0"/>
                <a:ea typeface="Batang" pitchFamily="18" charset="-127"/>
                <a:cs typeface="Angsana New" pitchFamily="18" charset="-34"/>
              </a:rPr>
              <a:t>  </a:t>
            </a:r>
            <a:endParaRPr lang="ru-RU" sz="6000" b="0" dirty="0">
              <a:solidFill>
                <a:srgbClr val="DE9400"/>
              </a:solidFill>
              <a:effectLst>
                <a:glow rad="101600">
                  <a:schemeClr val="bg2">
                    <a:alpha val="6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Book Antiqua" pitchFamily="18" charset="0"/>
              <a:ea typeface="Batang" pitchFamily="18" charset="-127"/>
              <a:cs typeface="Angsana New" pitchFamily="18" charset="-34"/>
            </a:endParaRPr>
          </a:p>
          <a:p>
            <a:pPr>
              <a:defRPr/>
            </a:pPr>
            <a:r>
              <a:rPr lang="ru-RU" sz="6000" b="0" dirty="0">
                <a:solidFill>
                  <a:srgbClr val="DE9400"/>
                </a:solidFill>
                <a:effectLst>
                  <a:glow rad="101600">
                    <a:schemeClr val="bg2">
                      <a:alpha val="6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Book Antiqua" pitchFamily="18" charset="0"/>
                <a:ea typeface="Batang" pitchFamily="18" charset="-127"/>
                <a:cs typeface="Angsana New" pitchFamily="18" charset="-34"/>
              </a:rPr>
              <a:t>       МИКРОТУРБИН</a:t>
            </a:r>
            <a:r>
              <a:rPr lang="ru-RU" sz="6000" b="0" dirty="0">
                <a:solidFill>
                  <a:srgbClr val="DE9400"/>
                </a:solidFill>
                <a:effectLst>
                  <a:glow rad="101600">
                    <a:schemeClr val="bg2">
                      <a:alpha val="6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Book Antiqua" pitchFamily="18" charset="0"/>
                <a:ea typeface="Batang" pitchFamily="18" charset="-127"/>
                <a:cs typeface="+mn-cs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 rot="876045">
            <a:off x="421492" y="3029821"/>
            <a:ext cx="3544115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perspectiveRelaxedModerately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ru-RU" sz="3200" dirty="0">
                <a:solidFill>
                  <a:srgbClr val="004E4C"/>
                </a:solidFill>
                <a:effectLst>
                  <a:glow rad="228600">
                    <a:schemeClr val="accent1"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Georgia" pitchFamily="18" charset="0"/>
                <a:cs typeface="Angsana New" pitchFamily="18" charset="-34"/>
              </a:rPr>
              <a:t>АНОНС      </a:t>
            </a:r>
          </a:p>
          <a:p>
            <a:pPr>
              <a:defRPr/>
            </a:pPr>
            <a:r>
              <a:rPr lang="ru-RU" sz="3200" dirty="0">
                <a:solidFill>
                  <a:srgbClr val="004E4C"/>
                </a:solidFill>
                <a:effectLst>
                  <a:glow rad="228600">
                    <a:schemeClr val="accent1"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Georgia" pitchFamily="18" charset="0"/>
                <a:cs typeface="Angsana New" pitchFamily="18" charset="-34"/>
              </a:rPr>
              <a:t>ЗНАКОМСТВО       </a:t>
            </a:r>
          </a:p>
          <a:p>
            <a:pPr>
              <a:defRPr/>
            </a:pPr>
            <a:r>
              <a:rPr lang="ru-RU" sz="3200" dirty="0">
                <a:solidFill>
                  <a:srgbClr val="004E4C"/>
                </a:solidFill>
                <a:effectLst>
                  <a:glow rad="228600">
                    <a:schemeClr val="accent1"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Georgia" pitchFamily="18" charset="0"/>
                <a:cs typeface="Angsana New" pitchFamily="18" charset="-34"/>
              </a:rPr>
              <a:t>ВЫВОДЫ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11987">
    <p:fade thruBlk="1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" fill="hold"/>
                                        <p:tgtEl>
                                          <p:spTgt spid="3573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" fill="hold"/>
                                        <p:tgtEl>
                                          <p:spTgt spid="3573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73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" fill="hold"/>
                                        <p:tgtEl>
                                          <p:spTgt spid="35738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" fill="hold"/>
                                        <p:tgtEl>
                                          <p:spTgt spid="35738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738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9E17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25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3573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" fill="hold"/>
                                        <p:tgtEl>
                                          <p:spTgt spid="3573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73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9E17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1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7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7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6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300"/>
                                        <p:tgtEl>
                                          <p:spTgt spid="357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7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7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8" grpId="0" autoUpdateAnimBg="0"/>
      <p:bldP spid="357379" grpId="0" autoUpdateAnimBg="0"/>
      <p:bldP spid="357380" grpId="0" autoUpdateAnimBg="0"/>
      <p:bldP spid="357381" grpId="0" autoUpdateAnimBg="0"/>
      <p:bldP spid="357382" grpId="0" autoUpdateAnimBg="0"/>
      <p:bldP spid="357389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990600"/>
            <a:ext cx="4267200" cy="381000"/>
          </a:xfrm>
          <a:gradFill rotWithShape="0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/</a:t>
            </a:r>
            <a:r>
              <a:rPr lang="ru-RU" sz="2000" b="1" dirty="0" smtClean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</a:rPr>
              <a:t>конструктивные особенности/</a:t>
            </a:r>
          </a:p>
        </p:txBody>
      </p:sp>
      <p:pic>
        <p:nvPicPr>
          <p:cNvPr id="3471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295400"/>
            <a:ext cx="41148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4267200" y="6078538"/>
            <a:ext cx="4876800" cy="779462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0">
                <a:latin typeface="Times New Roman" pitchFamily="18" charset="0"/>
              </a:rPr>
              <a:t>                      </a:t>
            </a:r>
            <a:r>
              <a:rPr lang="ru-RU" sz="1800" b="0">
                <a:latin typeface="Times New Roman" pitchFamily="18" charset="0"/>
              </a:rPr>
              <a:t>Энергетическая независимость </a:t>
            </a:r>
          </a:p>
          <a:p>
            <a:pPr>
              <a:spcBef>
                <a:spcPct val="50000"/>
              </a:spcBef>
            </a:pPr>
            <a:r>
              <a:rPr lang="ru-RU" sz="1800" b="0">
                <a:latin typeface="Times New Roman" pitchFamily="18" charset="0"/>
              </a:rPr>
              <a:t>                               Экологическая безопасность</a:t>
            </a:r>
          </a:p>
        </p:txBody>
      </p:sp>
      <p:pic>
        <p:nvPicPr>
          <p:cNvPr id="347141" name="Picture 5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6263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42" name="Picture 6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43" name="Picture 7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8013" y="152400"/>
            <a:ext cx="9144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44" name="Picture 8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6263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45" name="Picture 9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46" name="Picture 10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47" name="Picture 11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48" name="Picture 12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6263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49" name="Picture 13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50" name="Picture 14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6263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51" name="Picture 15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52" name="Picture 16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7153" name="Text Box 17"/>
          <p:cNvSpPr txBox="1">
            <a:spLocks noChangeArrowheads="1"/>
          </p:cNvSpPr>
          <p:nvPr/>
        </p:nvSpPr>
        <p:spPr bwMode="auto">
          <a:xfrm>
            <a:off x="4876800" y="685800"/>
            <a:ext cx="4267200" cy="336550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u="sng">
                <a:solidFill>
                  <a:schemeClr val="tx2"/>
                </a:solidFill>
                <a:latin typeface="Times New Roman" pitchFamily="18" charset="0"/>
              </a:rPr>
              <a:t>МИКРОТУРБОЭЛЕКТРОГЕНЕРАТОР</a:t>
            </a:r>
          </a:p>
        </p:txBody>
      </p:sp>
      <p:sp>
        <p:nvSpPr>
          <p:cNvPr id="347154" name="Text Box 18"/>
          <p:cNvSpPr txBox="1">
            <a:spLocks noChangeArrowheads="1"/>
          </p:cNvSpPr>
          <p:nvPr/>
        </p:nvSpPr>
        <p:spPr bwMode="auto">
          <a:xfrm>
            <a:off x="8763000" y="47244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600" b="0">
              <a:latin typeface="Times New Roman" pitchFamily="18" charset="0"/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5334000" y="25146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600" b="0">
              <a:latin typeface="Times New Roman" pitchFamily="18" charset="0"/>
            </a:endParaRPr>
          </a:p>
        </p:txBody>
      </p:sp>
      <p:pic>
        <p:nvPicPr>
          <p:cNvPr id="347156" name="Picture 20" descr="-габариты Ту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1295400"/>
            <a:ext cx="426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61" name="Picture 25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62" name="Picture 26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6263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63" name="Picture 27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64" name="Picture 28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65" name="Picture 29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61722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66" name="Picture 30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7167" name="AutoShape 31"/>
          <p:cNvSpPr>
            <a:spLocks noChangeArrowheads="1"/>
          </p:cNvSpPr>
          <p:nvPr/>
        </p:nvSpPr>
        <p:spPr bwMode="auto">
          <a:xfrm>
            <a:off x="7239000" y="0"/>
            <a:ext cx="914400" cy="823913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7169" name="Text Box 33"/>
          <p:cNvSpPr txBox="1">
            <a:spLocks noChangeArrowheads="1"/>
          </p:cNvSpPr>
          <p:nvPr/>
        </p:nvSpPr>
        <p:spPr bwMode="auto">
          <a:xfrm>
            <a:off x="0" y="0"/>
            <a:ext cx="4876800" cy="80454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 prstMaterial="powder">
              <a:bevelT w="38100" h="38100" prst="angle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latin typeface="Arial" pitchFamily="34" charset="0"/>
                <a:cs typeface="Times New Roman" pitchFamily="18" charset="0"/>
              </a:rPr>
              <a:t>Турбина выполнена в виде конструкции с одной движущейся деталью – вращающимся валом, на котором </a:t>
            </a:r>
            <a:r>
              <a:rPr lang="ru-RU" dirty="0" err="1">
                <a:latin typeface="Arial" pitchFamily="34" charset="0"/>
                <a:cs typeface="Times New Roman" pitchFamily="18" charset="0"/>
              </a:rPr>
              <a:t>соосно</a:t>
            </a:r>
            <a:r>
              <a:rPr lang="ru-RU" dirty="0">
                <a:latin typeface="Arial" pitchFamily="34" charset="0"/>
                <a:cs typeface="Times New Roman" pitchFamily="18" charset="0"/>
              </a:rPr>
              <a:t> расположены электрогенератор</a:t>
            </a:r>
            <a:r>
              <a:rPr lang="ru-RU" dirty="0">
                <a:latin typeface="Arial" pitchFamily="34" charset="0"/>
              </a:rPr>
              <a:t>,</a:t>
            </a:r>
            <a:r>
              <a:rPr lang="ru-RU" dirty="0">
                <a:latin typeface="Arial" pitchFamily="34" charset="0"/>
                <a:cs typeface="Times New Roman" pitchFamily="18" charset="0"/>
              </a:rPr>
              <a:t> компрессор и непосредственно турбина. </a:t>
            </a:r>
            <a:endParaRPr lang="en-US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latin typeface="Arial" pitchFamily="34" charset="0"/>
                <a:cs typeface="Times New Roman" pitchFamily="18" charset="0"/>
              </a:rPr>
              <a:t>Высокоскоростной вал поддерживается воздушными подшипниками, </a:t>
            </a:r>
            <a:r>
              <a:rPr lang="ru-RU" sz="2000" dirty="0">
                <a:latin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Times New Roman" pitchFamily="18" charset="0"/>
              </a:rPr>
              <a:t>не требующими смазки и периодического</a:t>
            </a:r>
            <a:r>
              <a:rPr lang="en-US" sz="20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Arial" pitchFamily="34" charset="0"/>
                <a:cs typeface="Times New Roman" pitchFamily="18" charset="0"/>
              </a:rPr>
              <a:t>обслуживания</a:t>
            </a:r>
            <a:r>
              <a:rPr lang="en-US" sz="2000" dirty="0">
                <a:latin typeface="Arial" pitchFamily="34" charset="0"/>
                <a:cs typeface="Times New Roman" pitchFamily="18" charset="0"/>
              </a:rPr>
              <a:t>.                                           </a:t>
            </a:r>
            <a:r>
              <a:rPr lang="ru-RU" sz="2000" dirty="0">
                <a:latin typeface="Arial" pitchFamily="34" charset="0"/>
                <a:cs typeface="Times New Roman" pitchFamily="18" charset="0"/>
              </a:rPr>
              <a:t>Уровень шума работающего 30-</a:t>
            </a:r>
            <a:r>
              <a:rPr lang="ru-RU" sz="2000" dirty="0">
                <a:latin typeface="Arial" pitchFamily="34" charset="0"/>
              </a:rPr>
              <a:t>киловаттного</a:t>
            </a:r>
            <a:r>
              <a:rPr lang="ru-RU" sz="2000" dirty="0">
                <a:latin typeface="Arial" pitchFamily="34" charset="0"/>
                <a:cs typeface="Times New Roman" pitchFamily="18" charset="0"/>
              </a:rPr>
              <a:t> турбоэлектрогенератора не более </a:t>
            </a:r>
            <a:r>
              <a:rPr lang="en-US" sz="20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Arial" pitchFamily="34" charset="0"/>
                <a:cs typeface="Times New Roman" pitchFamily="18" charset="0"/>
              </a:rPr>
              <a:t>58 </a:t>
            </a:r>
            <a:r>
              <a:rPr lang="en-US" sz="2000" dirty="0">
                <a:latin typeface="Arial" pitchFamily="34" charset="0"/>
                <a:cs typeface="Times New Roman" pitchFamily="18" charset="0"/>
              </a:rPr>
              <a:t>dB</a:t>
            </a:r>
            <a:r>
              <a:rPr lang="ru-RU" sz="2000" dirty="0">
                <a:latin typeface="Arial" pitchFamily="34" charset="0"/>
                <a:cs typeface="Times New Roman" pitchFamily="18" charset="0"/>
              </a:rPr>
              <a:t>, и экологические характеристики существенно лучше, чем у горелок котлов и дизелей аналогичной мощности. </a:t>
            </a:r>
            <a:endParaRPr lang="ru-RU" sz="2000" dirty="0">
              <a:latin typeface="Arial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  <a:defRPr/>
            </a:pPr>
            <a:endParaRPr lang="ru-RU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ru-RU" sz="2000" b="0" dirty="0">
              <a:latin typeface="Times New Roman" pitchFamily="18" charset="0"/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8305800" y="0"/>
            <a:ext cx="838200" cy="715963"/>
            <a:chOff x="1632" y="1248"/>
            <a:chExt cx="2682" cy="2286"/>
          </a:xfrm>
        </p:grpSpPr>
        <p:sp>
          <p:nvSpPr>
            <p:cNvPr id="13358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3399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3359" name="AutoShape 52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3399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3360" name="AutoShape 53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3399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7848600" y="0"/>
            <a:ext cx="965200" cy="536575"/>
            <a:chOff x="1632" y="1248"/>
            <a:chExt cx="2682" cy="2286"/>
          </a:xfrm>
        </p:grpSpPr>
        <p:sp>
          <p:nvSpPr>
            <p:cNvPr id="13355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2357FF"/>
                </a:gs>
                <a:gs pos="50000">
                  <a:srgbClr val="E181D6"/>
                </a:gs>
                <a:gs pos="100000">
                  <a:srgbClr val="2357F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181D6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3356" name="AutoShape 56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2357FF"/>
                </a:gs>
                <a:gs pos="50000">
                  <a:srgbClr val="E181D6"/>
                </a:gs>
                <a:gs pos="100000">
                  <a:srgbClr val="2357F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181D6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3357" name="AutoShape 57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2357FF"/>
                </a:gs>
                <a:gs pos="50000">
                  <a:srgbClr val="E181D6"/>
                </a:gs>
                <a:gs pos="100000">
                  <a:srgbClr val="2357F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181D6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6629400" y="0"/>
            <a:ext cx="604838" cy="571500"/>
            <a:chOff x="1632" y="1248"/>
            <a:chExt cx="2682" cy="2286"/>
          </a:xfrm>
        </p:grpSpPr>
        <p:sp>
          <p:nvSpPr>
            <p:cNvPr id="13352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825600"/>
                </a:gs>
                <a:gs pos="6500">
                  <a:srgbClr val="FFA800"/>
                </a:gs>
                <a:gs pos="14000">
                  <a:srgbClr val="825600"/>
                </a:gs>
                <a:gs pos="21500">
                  <a:srgbClr val="FFA800"/>
                </a:gs>
                <a:gs pos="28999">
                  <a:srgbClr val="825600"/>
                </a:gs>
                <a:gs pos="36000">
                  <a:srgbClr val="FFA800"/>
                </a:gs>
                <a:gs pos="43500">
                  <a:srgbClr val="825600"/>
                </a:gs>
                <a:gs pos="50000">
                  <a:srgbClr val="FFA800"/>
                </a:gs>
                <a:gs pos="56500">
                  <a:srgbClr val="825600"/>
                </a:gs>
                <a:gs pos="64000">
                  <a:srgbClr val="FFA800"/>
                </a:gs>
                <a:gs pos="71001">
                  <a:srgbClr val="825600"/>
                </a:gs>
                <a:gs pos="78500">
                  <a:srgbClr val="FFA800"/>
                </a:gs>
                <a:gs pos="86000">
                  <a:srgbClr val="825600"/>
                </a:gs>
                <a:gs pos="93500">
                  <a:srgbClr val="FFA800"/>
                </a:gs>
                <a:gs pos="100000">
                  <a:srgbClr val="8256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25600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3353" name="AutoShape 60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825600"/>
                </a:gs>
                <a:gs pos="6500">
                  <a:srgbClr val="FFA800"/>
                </a:gs>
                <a:gs pos="14000">
                  <a:srgbClr val="825600"/>
                </a:gs>
                <a:gs pos="21500">
                  <a:srgbClr val="FFA800"/>
                </a:gs>
                <a:gs pos="28999">
                  <a:srgbClr val="825600"/>
                </a:gs>
                <a:gs pos="36000">
                  <a:srgbClr val="FFA800"/>
                </a:gs>
                <a:gs pos="43500">
                  <a:srgbClr val="825600"/>
                </a:gs>
                <a:gs pos="50000">
                  <a:srgbClr val="FFA800"/>
                </a:gs>
                <a:gs pos="56500">
                  <a:srgbClr val="825600"/>
                </a:gs>
                <a:gs pos="64000">
                  <a:srgbClr val="FFA800"/>
                </a:gs>
                <a:gs pos="71001">
                  <a:srgbClr val="825600"/>
                </a:gs>
                <a:gs pos="78500">
                  <a:srgbClr val="FFA800"/>
                </a:gs>
                <a:gs pos="86000">
                  <a:srgbClr val="825600"/>
                </a:gs>
                <a:gs pos="93500">
                  <a:srgbClr val="FFA800"/>
                </a:gs>
                <a:gs pos="100000">
                  <a:srgbClr val="8256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25600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3354" name="AutoShape 61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825600"/>
                </a:gs>
                <a:gs pos="6500">
                  <a:srgbClr val="FFA800"/>
                </a:gs>
                <a:gs pos="14000">
                  <a:srgbClr val="825600"/>
                </a:gs>
                <a:gs pos="21500">
                  <a:srgbClr val="FFA800"/>
                </a:gs>
                <a:gs pos="28999">
                  <a:srgbClr val="825600"/>
                </a:gs>
                <a:gs pos="36000">
                  <a:srgbClr val="FFA800"/>
                </a:gs>
                <a:gs pos="43500">
                  <a:srgbClr val="825600"/>
                </a:gs>
                <a:gs pos="50000">
                  <a:srgbClr val="FFA800"/>
                </a:gs>
                <a:gs pos="56500">
                  <a:srgbClr val="825600"/>
                </a:gs>
                <a:gs pos="64000">
                  <a:srgbClr val="FFA800"/>
                </a:gs>
                <a:gs pos="71001">
                  <a:srgbClr val="825600"/>
                </a:gs>
                <a:gs pos="78500">
                  <a:srgbClr val="FFA800"/>
                </a:gs>
                <a:gs pos="86000">
                  <a:srgbClr val="825600"/>
                </a:gs>
                <a:gs pos="93500">
                  <a:srgbClr val="FFA800"/>
                </a:gs>
                <a:gs pos="100000">
                  <a:srgbClr val="8256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25600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sp>
        <p:nvSpPr>
          <p:cNvPr id="347198" name="AutoShape 62"/>
          <p:cNvSpPr>
            <a:spLocks noChangeArrowheads="1"/>
          </p:cNvSpPr>
          <p:nvPr/>
        </p:nvSpPr>
        <p:spPr bwMode="auto">
          <a:xfrm>
            <a:off x="8697913" y="762000"/>
            <a:ext cx="446087" cy="392113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7200" name="AutoShape 64"/>
          <p:cNvSpPr>
            <a:spLocks noChangeArrowheads="1"/>
          </p:cNvSpPr>
          <p:nvPr/>
        </p:nvSpPr>
        <p:spPr bwMode="auto">
          <a:xfrm>
            <a:off x="7772400" y="228600"/>
            <a:ext cx="457200" cy="392113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47214" name="Picture 78" descr="+"/>
          <p:cNvPicPr>
            <a:picLocks noChangeAspect="1" noChangeArrowheads="1"/>
          </p:cNvPicPr>
          <p:nvPr/>
        </p:nvPicPr>
        <p:blipFill>
          <a:blip r:embed="rId6">
            <a:lum bright="-10000" contrast="-10000"/>
          </a:blip>
          <a:srcRect/>
          <a:stretch>
            <a:fillRect/>
          </a:stretch>
        </p:blipFill>
        <p:spPr bwMode="auto">
          <a:xfrm>
            <a:off x="4648200" y="0"/>
            <a:ext cx="130651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83"/>
          <p:cNvGrpSpPr>
            <a:grpSpLocks/>
          </p:cNvGrpSpPr>
          <p:nvPr/>
        </p:nvGrpSpPr>
        <p:grpSpPr bwMode="auto">
          <a:xfrm>
            <a:off x="7772400" y="0"/>
            <a:ext cx="604838" cy="571500"/>
            <a:chOff x="1632" y="1248"/>
            <a:chExt cx="2682" cy="2286"/>
          </a:xfrm>
        </p:grpSpPr>
        <p:sp>
          <p:nvSpPr>
            <p:cNvPr id="13349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A603AB"/>
                </a:gs>
                <a:gs pos="6000">
                  <a:srgbClr val="E81766"/>
                </a:gs>
                <a:gs pos="13499">
                  <a:srgbClr val="EE3F17"/>
                </a:gs>
                <a:gs pos="24001">
                  <a:srgbClr val="FFFF00"/>
                </a:gs>
                <a:gs pos="32500">
                  <a:srgbClr val="1A8D48"/>
                </a:gs>
                <a:gs pos="39500">
                  <a:srgbClr val="0819FB"/>
                </a:gs>
                <a:gs pos="50000">
                  <a:srgbClr val="A603AB"/>
                </a:gs>
                <a:gs pos="60501">
                  <a:srgbClr val="0819FB"/>
                </a:gs>
                <a:gs pos="67500">
                  <a:srgbClr val="1A8D48"/>
                </a:gs>
                <a:gs pos="75999">
                  <a:srgbClr val="FFFF00"/>
                </a:gs>
                <a:gs pos="86501">
                  <a:srgbClr val="EE3F17"/>
                </a:gs>
                <a:gs pos="94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A603AB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3350" name="AutoShape 85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A603AB"/>
                </a:gs>
                <a:gs pos="6000">
                  <a:srgbClr val="E81766"/>
                </a:gs>
                <a:gs pos="13499">
                  <a:srgbClr val="EE3F17"/>
                </a:gs>
                <a:gs pos="24001">
                  <a:srgbClr val="FFFF00"/>
                </a:gs>
                <a:gs pos="32500">
                  <a:srgbClr val="1A8D48"/>
                </a:gs>
                <a:gs pos="39500">
                  <a:srgbClr val="0819FB"/>
                </a:gs>
                <a:gs pos="50000">
                  <a:srgbClr val="A603AB"/>
                </a:gs>
                <a:gs pos="60501">
                  <a:srgbClr val="0819FB"/>
                </a:gs>
                <a:gs pos="67500">
                  <a:srgbClr val="1A8D48"/>
                </a:gs>
                <a:gs pos="75999">
                  <a:srgbClr val="FFFF00"/>
                </a:gs>
                <a:gs pos="86501">
                  <a:srgbClr val="EE3F17"/>
                </a:gs>
                <a:gs pos="94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A603AB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3351" name="AutoShape 86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A603AB"/>
                </a:gs>
                <a:gs pos="6000">
                  <a:srgbClr val="E81766"/>
                </a:gs>
                <a:gs pos="13499">
                  <a:srgbClr val="EE3F17"/>
                </a:gs>
                <a:gs pos="24001">
                  <a:srgbClr val="FFFF00"/>
                </a:gs>
                <a:gs pos="32500">
                  <a:srgbClr val="1A8D48"/>
                </a:gs>
                <a:gs pos="39500">
                  <a:srgbClr val="0819FB"/>
                </a:gs>
                <a:gs pos="50000">
                  <a:srgbClr val="A603AB"/>
                </a:gs>
                <a:gs pos="60501">
                  <a:srgbClr val="0819FB"/>
                </a:gs>
                <a:gs pos="67500">
                  <a:srgbClr val="1A8D48"/>
                </a:gs>
                <a:gs pos="75999">
                  <a:srgbClr val="FFFF00"/>
                </a:gs>
                <a:gs pos="86501">
                  <a:srgbClr val="EE3F17"/>
                </a:gs>
                <a:gs pos="94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A603AB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sp>
        <p:nvSpPr>
          <p:cNvPr id="13348" name="Text Box 90"/>
          <p:cNvSpPr txBox="1">
            <a:spLocks noChangeArrowheads="1"/>
          </p:cNvSpPr>
          <p:nvPr/>
        </p:nvSpPr>
        <p:spPr bwMode="auto">
          <a:xfrm>
            <a:off x="609600" y="-184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endParaRPr lang="ru-RU" sz="1800" b="0">
              <a:latin typeface="Times New Roman" pitchFamily="18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11696">
    <p:split orient="vert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347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34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4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75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4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34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7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7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47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7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3"/>
                                            </p:cond>
                                          </p:stCondLst>
                                        </p:cTn>
                                        <p:tgtEl>
                                          <p:spTgt spid="34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34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5"/>
                            </p:stCondLst>
                            <p:childTnLst>
                              <p:par>
                                <p:cTn id="1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75"/>
                            </p:stCondLst>
                            <p:childTnLst>
                              <p:par>
                                <p:cTn id="1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75"/>
                            </p:stCondLst>
                            <p:childTnLst>
                              <p:par>
                                <p:cTn id="1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75"/>
                            </p:stCondLst>
                            <p:childTnLst>
                              <p:par>
                                <p:cTn id="1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47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47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4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4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7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7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4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4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4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0" grpId="0" animBg="1" autoUpdateAnimBg="0"/>
      <p:bldP spid="347153" grpId="0" animBg="1" autoUpdateAnimBg="0"/>
      <p:bldP spid="347154" grpId="0" autoUpdateAnimBg="0"/>
      <p:bldP spid="347167" grpId="0" animBg="1"/>
      <p:bldP spid="347198" grpId="0" animBg="1"/>
      <p:bldP spid="3472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990600"/>
            <a:ext cx="4267200" cy="381000"/>
          </a:xfrm>
          <a:gradFill rotWithShape="0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ru-RU" sz="2000" b="1" dirty="0" smtClean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</a:rPr>
              <a:t>/конструктивные особенности/</a:t>
            </a:r>
          </a:p>
        </p:txBody>
      </p:sp>
      <p:pic>
        <p:nvPicPr>
          <p:cNvPr id="4597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371600"/>
            <a:ext cx="4267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781" name="Picture 5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6263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782" name="Picture 6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783" name="Picture 7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8013" y="152400"/>
            <a:ext cx="9144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784" name="Picture 8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6263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785" name="Picture 9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786" name="Picture 10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787" name="Picture 11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788" name="Picture 12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6263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789" name="Picture 13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790" name="Picture 14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6263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791" name="Picture 15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792" name="Picture 16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9793" name="Text Box 17"/>
          <p:cNvSpPr txBox="1">
            <a:spLocks noChangeArrowheads="1"/>
          </p:cNvSpPr>
          <p:nvPr/>
        </p:nvSpPr>
        <p:spPr bwMode="auto">
          <a:xfrm>
            <a:off x="4876800" y="685800"/>
            <a:ext cx="4267200" cy="336550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u="sng">
                <a:solidFill>
                  <a:schemeClr val="tx2"/>
                </a:solidFill>
                <a:latin typeface="Times New Roman" pitchFamily="18" charset="0"/>
              </a:rPr>
              <a:t>МИКРОТУРБОЭЛЕКТРОГЕНЕРАТОР</a:t>
            </a:r>
          </a:p>
        </p:txBody>
      </p:sp>
      <p:sp>
        <p:nvSpPr>
          <p:cNvPr id="14353" name="Text Box 19"/>
          <p:cNvSpPr txBox="1">
            <a:spLocks noChangeArrowheads="1"/>
          </p:cNvSpPr>
          <p:nvPr/>
        </p:nvSpPr>
        <p:spPr bwMode="auto">
          <a:xfrm>
            <a:off x="5334000" y="25146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600" b="0">
              <a:latin typeface="Times New Roman" pitchFamily="18" charset="0"/>
            </a:endParaRPr>
          </a:p>
        </p:txBody>
      </p:sp>
      <p:pic>
        <p:nvPicPr>
          <p:cNvPr id="459801" name="Picture 25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802" name="Picture 26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6263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803" name="Picture 27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804" name="Picture 28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805" name="Picture 29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61722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806" name="Picture 30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9807" name="AutoShape 31"/>
          <p:cNvSpPr>
            <a:spLocks noChangeArrowheads="1"/>
          </p:cNvSpPr>
          <p:nvPr/>
        </p:nvSpPr>
        <p:spPr bwMode="auto">
          <a:xfrm>
            <a:off x="7239000" y="0"/>
            <a:ext cx="914400" cy="823913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9809" name="Text Box 33"/>
          <p:cNvSpPr txBox="1">
            <a:spLocks noChangeArrowheads="1"/>
          </p:cNvSpPr>
          <p:nvPr/>
        </p:nvSpPr>
        <p:spPr bwMode="auto">
          <a:xfrm>
            <a:off x="304800" y="304800"/>
            <a:ext cx="4572000" cy="7620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Arial" pitchFamily="34" charset="0"/>
                <a:cs typeface="Times New Roman" pitchFamily="18" charset="0"/>
              </a:rPr>
              <a:t>Турбина выполнена в виде конструкции с одной движущейся деталью – вращающимся валом, на котором соосно расположены электрогенератор</a:t>
            </a:r>
            <a:r>
              <a:rPr lang="ru-RU" sz="2000">
                <a:latin typeface="Arial" pitchFamily="34" charset="0"/>
              </a:rPr>
              <a:t>,</a:t>
            </a:r>
            <a:r>
              <a:rPr lang="ru-RU" sz="2000">
                <a:latin typeface="Arial" pitchFamily="34" charset="0"/>
                <a:cs typeface="Times New Roman" pitchFamily="18" charset="0"/>
              </a:rPr>
              <a:t> компрессор и непосредственно турбина. </a:t>
            </a:r>
            <a:endParaRPr lang="ru-RU" sz="200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000">
                <a:latin typeface="Arial" pitchFamily="34" charset="0"/>
                <a:cs typeface="Times New Roman" pitchFamily="18" charset="0"/>
              </a:rPr>
              <a:t>Высокоскоростной вал поддерживается воздушными подшипниками, </a:t>
            </a:r>
            <a:r>
              <a:rPr lang="ru-RU" sz="2000">
                <a:latin typeface="Arial" pitchFamily="34" charset="0"/>
              </a:rPr>
              <a:t> </a:t>
            </a:r>
            <a:r>
              <a:rPr lang="ru-RU" sz="2000">
                <a:latin typeface="Arial" pitchFamily="34" charset="0"/>
                <a:cs typeface="Times New Roman" pitchFamily="18" charset="0"/>
              </a:rPr>
              <a:t>не требующими смазки и периодического обслуживания. </a:t>
            </a:r>
            <a:endParaRPr lang="ru-RU" sz="200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000">
                <a:latin typeface="Arial" pitchFamily="34" charset="0"/>
                <a:cs typeface="Times New Roman" pitchFamily="18" charset="0"/>
              </a:rPr>
              <a:t>Уровень шума работающего 30-</a:t>
            </a:r>
            <a:r>
              <a:rPr lang="ru-RU" sz="2000">
                <a:latin typeface="Arial" pitchFamily="34" charset="0"/>
              </a:rPr>
              <a:t>киловаттного</a:t>
            </a:r>
            <a:r>
              <a:rPr lang="ru-RU" sz="2000">
                <a:latin typeface="Arial" pitchFamily="34" charset="0"/>
                <a:cs typeface="Times New Roman" pitchFamily="18" charset="0"/>
              </a:rPr>
              <a:t> турбоэлектрогенератора не более 58 </a:t>
            </a:r>
            <a:r>
              <a:rPr lang="en-US" sz="2000">
                <a:latin typeface="Arial" pitchFamily="34" charset="0"/>
                <a:cs typeface="Times New Roman" pitchFamily="18" charset="0"/>
              </a:rPr>
              <a:t>dB</a:t>
            </a:r>
            <a:r>
              <a:rPr lang="ru-RU" sz="2000">
                <a:latin typeface="Arial" pitchFamily="34" charset="0"/>
                <a:cs typeface="Times New Roman" pitchFamily="18" charset="0"/>
              </a:rPr>
              <a:t>, </a:t>
            </a:r>
            <a:endParaRPr lang="ru-RU" sz="200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000">
                <a:latin typeface="Arial" pitchFamily="34" charset="0"/>
                <a:cs typeface="Times New Roman" pitchFamily="18" charset="0"/>
              </a:rPr>
              <a:t>и экологические характеристики существенно лучше, чем у горелок котлов и дизелей аналогичной мощности. </a:t>
            </a:r>
            <a:endParaRPr lang="ru-RU" sz="2000">
              <a:latin typeface="Arial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</a:pPr>
            <a:endParaRPr lang="ru-RU" sz="20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000" b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000" b="0">
              <a:latin typeface="Times New Roman" pitchFamily="18" charset="0"/>
            </a:endParaRPr>
          </a:p>
        </p:txBody>
      </p:sp>
      <p:sp>
        <p:nvSpPr>
          <p:cNvPr id="459810" name="Text Box 34"/>
          <p:cNvSpPr txBox="1">
            <a:spLocks noChangeArrowheads="1"/>
          </p:cNvSpPr>
          <p:nvPr/>
        </p:nvSpPr>
        <p:spPr bwMode="auto">
          <a:xfrm>
            <a:off x="0" y="0"/>
            <a:ext cx="4876800" cy="8212138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>
                <a:rot lat="0" lon="0" rev="6000000"/>
              </a:lightRig>
            </a:scene3d>
            <a:sp3d extrusionH="57150" contourW="6350">
              <a:bevelT w="38100" h="38100" prst="angle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  <a:t>Работа </a:t>
            </a:r>
            <a:r>
              <a:rPr lang="ru-RU" sz="32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  <a:t>м</a:t>
            </a:r>
            <a:r>
              <a:rPr lang="ru-RU" sz="32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Times New Roman" pitchFamily="18" charset="0"/>
              </a:rPr>
              <a:t>икротурбины</a:t>
            </a:r>
            <a:r>
              <a:rPr lang="ru-RU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Times New Roman" pitchFamily="18" charset="0"/>
              </a:rPr>
              <a:t> представляет собой прямую зависимость развиваемой мощности от количества расходуемого топлива. </a:t>
            </a:r>
            <a:r>
              <a:rPr lang="ru-RU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Times New Roman" pitchFamily="18" charset="0"/>
              </a:rPr>
              <a:t>Это позволяет одинаково эффективно эксплуатировать приводимый ею электрогенератор в диапазоне нагрузок от минимальных  до номинального режима. 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  <a:defRPr/>
            </a:pPr>
            <a:endParaRPr lang="ru-RU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ru-RU" sz="2800" b="0" dirty="0">
              <a:latin typeface="Times New Roman" pitchFamily="18" charset="0"/>
            </a:endParaRPr>
          </a:p>
        </p:txBody>
      </p:sp>
      <p:sp>
        <p:nvSpPr>
          <p:cNvPr id="459818" name="AutoShape 42"/>
          <p:cNvSpPr>
            <a:spLocks noChangeArrowheads="1"/>
          </p:cNvSpPr>
          <p:nvPr/>
        </p:nvSpPr>
        <p:spPr bwMode="auto">
          <a:xfrm>
            <a:off x="4495800" y="1600200"/>
            <a:ext cx="230188" cy="230188"/>
          </a:xfrm>
          <a:prstGeom prst="star4">
            <a:avLst>
              <a:gd name="adj" fmla="val 517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9820" name="AutoShape 44"/>
          <p:cNvSpPr>
            <a:spLocks noChangeArrowheads="1"/>
          </p:cNvSpPr>
          <p:nvPr/>
        </p:nvSpPr>
        <p:spPr bwMode="auto">
          <a:xfrm>
            <a:off x="3429000" y="2286000"/>
            <a:ext cx="179388" cy="179388"/>
          </a:xfrm>
          <a:prstGeom prst="star4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9821" name="AutoShape 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" y="1905000"/>
            <a:ext cx="85725" cy="179388"/>
          </a:xfrm>
          <a:prstGeom prst="star4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9822" name="AutoShape 46"/>
          <p:cNvSpPr>
            <a:spLocks noChangeArrowheads="1"/>
          </p:cNvSpPr>
          <p:nvPr/>
        </p:nvSpPr>
        <p:spPr bwMode="auto">
          <a:xfrm>
            <a:off x="4495800" y="914400"/>
            <a:ext cx="193675" cy="193675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9823" name="AutoShape 47"/>
          <p:cNvSpPr>
            <a:spLocks noChangeArrowheads="1"/>
          </p:cNvSpPr>
          <p:nvPr/>
        </p:nvSpPr>
        <p:spPr bwMode="auto">
          <a:xfrm>
            <a:off x="4191000" y="2209800"/>
            <a:ext cx="158750" cy="266700"/>
          </a:xfrm>
          <a:prstGeom prst="star4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8305800" y="0"/>
            <a:ext cx="838200" cy="715963"/>
            <a:chOff x="1632" y="1248"/>
            <a:chExt cx="2682" cy="2286"/>
          </a:xfrm>
        </p:grpSpPr>
        <p:sp>
          <p:nvSpPr>
            <p:cNvPr id="14386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3399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4387" name="AutoShape 52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3399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4388" name="AutoShape 53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3399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7848600" y="0"/>
            <a:ext cx="965200" cy="536575"/>
            <a:chOff x="1632" y="1248"/>
            <a:chExt cx="2682" cy="2286"/>
          </a:xfrm>
        </p:grpSpPr>
        <p:sp>
          <p:nvSpPr>
            <p:cNvPr id="14383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2357FF"/>
                </a:gs>
                <a:gs pos="50000">
                  <a:srgbClr val="E181D6"/>
                </a:gs>
                <a:gs pos="100000">
                  <a:srgbClr val="2357F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181D6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4384" name="AutoShape 56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2357FF"/>
                </a:gs>
                <a:gs pos="50000">
                  <a:srgbClr val="E181D6"/>
                </a:gs>
                <a:gs pos="100000">
                  <a:srgbClr val="2357F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181D6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4385" name="AutoShape 57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2357FF"/>
                </a:gs>
                <a:gs pos="50000">
                  <a:srgbClr val="E181D6"/>
                </a:gs>
                <a:gs pos="100000">
                  <a:srgbClr val="2357F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181D6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6629400" y="0"/>
            <a:ext cx="604838" cy="571500"/>
            <a:chOff x="1632" y="1248"/>
            <a:chExt cx="2682" cy="2286"/>
          </a:xfrm>
        </p:grpSpPr>
        <p:sp>
          <p:nvSpPr>
            <p:cNvPr id="14380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825600"/>
                </a:gs>
                <a:gs pos="6500">
                  <a:srgbClr val="FFA800"/>
                </a:gs>
                <a:gs pos="14000">
                  <a:srgbClr val="825600"/>
                </a:gs>
                <a:gs pos="21500">
                  <a:srgbClr val="FFA800"/>
                </a:gs>
                <a:gs pos="28999">
                  <a:srgbClr val="825600"/>
                </a:gs>
                <a:gs pos="36000">
                  <a:srgbClr val="FFA800"/>
                </a:gs>
                <a:gs pos="43500">
                  <a:srgbClr val="825600"/>
                </a:gs>
                <a:gs pos="50000">
                  <a:srgbClr val="FFA800"/>
                </a:gs>
                <a:gs pos="56500">
                  <a:srgbClr val="825600"/>
                </a:gs>
                <a:gs pos="64000">
                  <a:srgbClr val="FFA800"/>
                </a:gs>
                <a:gs pos="71001">
                  <a:srgbClr val="825600"/>
                </a:gs>
                <a:gs pos="78500">
                  <a:srgbClr val="FFA800"/>
                </a:gs>
                <a:gs pos="86000">
                  <a:srgbClr val="825600"/>
                </a:gs>
                <a:gs pos="93500">
                  <a:srgbClr val="FFA800"/>
                </a:gs>
                <a:gs pos="100000">
                  <a:srgbClr val="8256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25600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4381" name="AutoShape 60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825600"/>
                </a:gs>
                <a:gs pos="6500">
                  <a:srgbClr val="FFA800"/>
                </a:gs>
                <a:gs pos="14000">
                  <a:srgbClr val="825600"/>
                </a:gs>
                <a:gs pos="21500">
                  <a:srgbClr val="FFA800"/>
                </a:gs>
                <a:gs pos="28999">
                  <a:srgbClr val="825600"/>
                </a:gs>
                <a:gs pos="36000">
                  <a:srgbClr val="FFA800"/>
                </a:gs>
                <a:gs pos="43500">
                  <a:srgbClr val="825600"/>
                </a:gs>
                <a:gs pos="50000">
                  <a:srgbClr val="FFA800"/>
                </a:gs>
                <a:gs pos="56500">
                  <a:srgbClr val="825600"/>
                </a:gs>
                <a:gs pos="64000">
                  <a:srgbClr val="FFA800"/>
                </a:gs>
                <a:gs pos="71001">
                  <a:srgbClr val="825600"/>
                </a:gs>
                <a:gs pos="78500">
                  <a:srgbClr val="FFA800"/>
                </a:gs>
                <a:gs pos="86000">
                  <a:srgbClr val="825600"/>
                </a:gs>
                <a:gs pos="93500">
                  <a:srgbClr val="FFA800"/>
                </a:gs>
                <a:gs pos="100000">
                  <a:srgbClr val="8256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25600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4382" name="AutoShape 61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825600"/>
                </a:gs>
                <a:gs pos="6500">
                  <a:srgbClr val="FFA800"/>
                </a:gs>
                <a:gs pos="14000">
                  <a:srgbClr val="825600"/>
                </a:gs>
                <a:gs pos="21500">
                  <a:srgbClr val="FFA800"/>
                </a:gs>
                <a:gs pos="28999">
                  <a:srgbClr val="825600"/>
                </a:gs>
                <a:gs pos="36000">
                  <a:srgbClr val="FFA800"/>
                </a:gs>
                <a:gs pos="43500">
                  <a:srgbClr val="825600"/>
                </a:gs>
                <a:gs pos="50000">
                  <a:srgbClr val="FFA800"/>
                </a:gs>
                <a:gs pos="56500">
                  <a:srgbClr val="825600"/>
                </a:gs>
                <a:gs pos="64000">
                  <a:srgbClr val="FFA800"/>
                </a:gs>
                <a:gs pos="71001">
                  <a:srgbClr val="825600"/>
                </a:gs>
                <a:gs pos="78500">
                  <a:srgbClr val="FFA800"/>
                </a:gs>
                <a:gs pos="86000">
                  <a:srgbClr val="825600"/>
                </a:gs>
                <a:gs pos="93500">
                  <a:srgbClr val="FFA800"/>
                </a:gs>
                <a:gs pos="100000">
                  <a:srgbClr val="8256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25600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sp>
        <p:nvSpPr>
          <p:cNvPr id="459838" name="AutoShape 62"/>
          <p:cNvSpPr>
            <a:spLocks noChangeArrowheads="1"/>
          </p:cNvSpPr>
          <p:nvPr/>
        </p:nvSpPr>
        <p:spPr bwMode="auto">
          <a:xfrm>
            <a:off x="8697913" y="762000"/>
            <a:ext cx="446087" cy="392113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9839" name="AutoShape 63"/>
          <p:cNvSpPr>
            <a:spLocks noChangeArrowheads="1"/>
          </p:cNvSpPr>
          <p:nvPr/>
        </p:nvSpPr>
        <p:spPr bwMode="auto">
          <a:xfrm>
            <a:off x="4495800" y="6462713"/>
            <a:ext cx="446088" cy="395287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9840" name="AutoShape 64"/>
          <p:cNvSpPr>
            <a:spLocks noChangeArrowheads="1"/>
          </p:cNvSpPr>
          <p:nvPr/>
        </p:nvSpPr>
        <p:spPr bwMode="auto">
          <a:xfrm>
            <a:off x="7772400" y="228600"/>
            <a:ext cx="457200" cy="392113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59849" name="Picture 73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0"/>
            <a:ext cx="130651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83"/>
          <p:cNvGrpSpPr>
            <a:grpSpLocks/>
          </p:cNvGrpSpPr>
          <p:nvPr/>
        </p:nvGrpSpPr>
        <p:grpSpPr bwMode="auto">
          <a:xfrm>
            <a:off x="5943600" y="0"/>
            <a:ext cx="604838" cy="571500"/>
            <a:chOff x="1632" y="1248"/>
            <a:chExt cx="2682" cy="2286"/>
          </a:xfrm>
        </p:grpSpPr>
        <p:sp>
          <p:nvSpPr>
            <p:cNvPr id="14377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A603AB"/>
                </a:gs>
                <a:gs pos="6000">
                  <a:srgbClr val="E81766"/>
                </a:gs>
                <a:gs pos="13499">
                  <a:srgbClr val="EE3F17"/>
                </a:gs>
                <a:gs pos="24001">
                  <a:srgbClr val="FFFF00"/>
                </a:gs>
                <a:gs pos="32500">
                  <a:srgbClr val="1A8D48"/>
                </a:gs>
                <a:gs pos="39500">
                  <a:srgbClr val="0819FB"/>
                </a:gs>
                <a:gs pos="50000">
                  <a:srgbClr val="A603AB"/>
                </a:gs>
                <a:gs pos="60501">
                  <a:srgbClr val="0819FB"/>
                </a:gs>
                <a:gs pos="67500">
                  <a:srgbClr val="1A8D48"/>
                </a:gs>
                <a:gs pos="75999">
                  <a:srgbClr val="FFFF00"/>
                </a:gs>
                <a:gs pos="86501">
                  <a:srgbClr val="EE3F17"/>
                </a:gs>
                <a:gs pos="94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A603AB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4378" name="AutoShape 85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A603AB"/>
                </a:gs>
                <a:gs pos="6000">
                  <a:srgbClr val="E81766"/>
                </a:gs>
                <a:gs pos="13499">
                  <a:srgbClr val="EE3F17"/>
                </a:gs>
                <a:gs pos="24001">
                  <a:srgbClr val="FFFF00"/>
                </a:gs>
                <a:gs pos="32500">
                  <a:srgbClr val="1A8D48"/>
                </a:gs>
                <a:gs pos="39500">
                  <a:srgbClr val="0819FB"/>
                </a:gs>
                <a:gs pos="50000">
                  <a:srgbClr val="A603AB"/>
                </a:gs>
                <a:gs pos="60501">
                  <a:srgbClr val="0819FB"/>
                </a:gs>
                <a:gs pos="67500">
                  <a:srgbClr val="1A8D48"/>
                </a:gs>
                <a:gs pos="75999">
                  <a:srgbClr val="FFFF00"/>
                </a:gs>
                <a:gs pos="86501">
                  <a:srgbClr val="EE3F17"/>
                </a:gs>
                <a:gs pos="94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A603AB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4379" name="AutoShape 86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A603AB"/>
                </a:gs>
                <a:gs pos="6000">
                  <a:srgbClr val="E81766"/>
                </a:gs>
                <a:gs pos="13499">
                  <a:srgbClr val="EE3F17"/>
                </a:gs>
                <a:gs pos="24001">
                  <a:srgbClr val="FFFF00"/>
                </a:gs>
                <a:gs pos="32500">
                  <a:srgbClr val="1A8D48"/>
                </a:gs>
                <a:gs pos="39500">
                  <a:srgbClr val="0819FB"/>
                </a:gs>
                <a:gs pos="50000">
                  <a:srgbClr val="A603AB"/>
                </a:gs>
                <a:gs pos="60501">
                  <a:srgbClr val="0819FB"/>
                </a:gs>
                <a:gs pos="67500">
                  <a:srgbClr val="1A8D48"/>
                </a:gs>
                <a:gs pos="75999">
                  <a:srgbClr val="FFFF00"/>
                </a:gs>
                <a:gs pos="86501">
                  <a:srgbClr val="EE3F17"/>
                </a:gs>
                <a:gs pos="94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A603AB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sp>
        <p:nvSpPr>
          <p:cNvPr id="14376" name="Text Box 90"/>
          <p:cNvSpPr txBox="1">
            <a:spLocks noChangeArrowheads="1"/>
          </p:cNvSpPr>
          <p:nvPr/>
        </p:nvSpPr>
        <p:spPr bwMode="auto">
          <a:xfrm>
            <a:off x="609600" y="-184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endParaRPr lang="ru-RU" sz="1800" b="0">
              <a:latin typeface="Times New Roman" pitchFamily="18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12308">
    <p:checker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459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459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9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9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9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9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9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9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9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9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5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45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9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9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9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9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9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9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9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9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9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9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59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9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9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9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59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59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59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59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59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59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59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9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9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59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45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2"/>
                                            </p:cond>
                                          </p:stCondLst>
                                        </p:cTn>
                                        <p:tgtEl>
                                          <p:spTgt spid="45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5"/>
                            </p:stCondLst>
                            <p:childTnLst>
                              <p:par>
                                <p:cTn id="1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75"/>
                            </p:stCondLst>
                            <p:childTnLst>
                              <p:par>
                                <p:cTn id="1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75"/>
                            </p:stCondLst>
                            <p:childTnLst>
                              <p:par>
                                <p:cTn id="1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75"/>
                            </p:stCondLst>
                            <p:childTnLst>
                              <p:par>
                                <p:cTn id="1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8" dur="500"/>
                                        <p:tgtEl>
                                          <p:spTgt spid="45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59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59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59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59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59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59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59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59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59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59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98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59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59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59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59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98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59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59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59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59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98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59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59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59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59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98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59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59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59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59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98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93" grpId="0" animBg="1" autoUpdateAnimBg="0"/>
      <p:bldP spid="459807" grpId="0" animBg="1"/>
      <p:bldP spid="459809" grpId="0" animBg="1" autoUpdateAnimBg="0"/>
      <p:bldP spid="459818" grpId="0" animBg="1"/>
      <p:bldP spid="459820" grpId="0" animBg="1"/>
      <p:bldP spid="459821" grpId="0" animBg="1"/>
      <p:bldP spid="459822" grpId="0" animBg="1"/>
      <p:bldP spid="459823" grpId="0" animBg="1"/>
      <p:bldP spid="459838" grpId="0" animBg="1"/>
      <p:bldP spid="459839" grpId="0" animBg="1"/>
      <p:bldP spid="4598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990600"/>
            <a:ext cx="4419600" cy="381000"/>
          </a:xfrm>
          <a:gradFill rotWithShape="0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</p:spPr>
        <p:txBody>
          <a:bodyPr>
            <a:scene3d>
              <a:camera prst="orthographicFront"/>
              <a:lightRig rig="contrasting" dir="t">
                <a:rot lat="0" lon="0" rev="4800000"/>
              </a:lightRig>
            </a:scene3d>
            <a:sp3d extrusionH="57150" contourW="6350" prstMaterial="softEdge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/конструктивные особенности/</a:t>
            </a:r>
          </a:p>
        </p:txBody>
      </p:sp>
      <p:pic>
        <p:nvPicPr>
          <p:cNvPr id="4720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295400"/>
            <a:ext cx="41148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4267200" y="6078538"/>
            <a:ext cx="4876800" cy="779462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0">
                <a:latin typeface="Times New Roman" pitchFamily="18" charset="0"/>
              </a:rPr>
              <a:t>                      </a:t>
            </a:r>
            <a:r>
              <a:rPr lang="ru-RU" sz="1800" b="0">
                <a:latin typeface="Times New Roman" pitchFamily="18" charset="0"/>
              </a:rPr>
              <a:t>Энергетическая независимость </a:t>
            </a:r>
          </a:p>
          <a:p>
            <a:pPr>
              <a:spcBef>
                <a:spcPct val="50000"/>
              </a:spcBef>
            </a:pPr>
            <a:r>
              <a:rPr lang="ru-RU" sz="1800" b="0">
                <a:latin typeface="Times New Roman" pitchFamily="18" charset="0"/>
              </a:rPr>
              <a:t>                               Экологическая безопасность</a:t>
            </a:r>
          </a:p>
        </p:txBody>
      </p:sp>
      <p:pic>
        <p:nvPicPr>
          <p:cNvPr id="472069" name="Picture 5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6263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070" name="Picture 6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071" name="Picture 7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8013" y="152400"/>
            <a:ext cx="9144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072" name="Picture 8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6263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073" name="Picture 9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074" name="Picture 10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075" name="Picture 11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076" name="Picture 12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6263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077" name="Picture 13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078" name="Picture 14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6263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079" name="Picture 15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080" name="Picture 16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2081" name="Text Box 17"/>
          <p:cNvSpPr txBox="1">
            <a:spLocks noChangeArrowheads="1"/>
          </p:cNvSpPr>
          <p:nvPr/>
        </p:nvSpPr>
        <p:spPr bwMode="auto">
          <a:xfrm>
            <a:off x="4724400" y="685800"/>
            <a:ext cx="4419600" cy="336550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u="sng">
                <a:solidFill>
                  <a:schemeClr val="tx2"/>
                </a:solidFill>
                <a:latin typeface="Times New Roman" pitchFamily="18" charset="0"/>
              </a:rPr>
              <a:t>МИКРОТУРБОЭЛЕКТРОГЕНЕРАТОР</a:t>
            </a:r>
          </a:p>
        </p:txBody>
      </p:sp>
      <p:sp>
        <p:nvSpPr>
          <p:cNvPr id="472082" name="Text Box 18"/>
          <p:cNvSpPr txBox="1">
            <a:spLocks noChangeArrowheads="1"/>
          </p:cNvSpPr>
          <p:nvPr/>
        </p:nvSpPr>
        <p:spPr bwMode="auto">
          <a:xfrm>
            <a:off x="8763000" y="47244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600" b="0">
              <a:latin typeface="Times New Roman" pitchFamily="18" charset="0"/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5334000" y="25146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600" b="0">
              <a:latin typeface="Times New Roman" pitchFamily="18" charset="0"/>
            </a:endParaRPr>
          </a:p>
        </p:txBody>
      </p:sp>
      <p:pic>
        <p:nvPicPr>
          <p:cNvPr id="472084" name="Picture 20" descr="-габариты Ту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1295400"/>
            <a:ext cx="419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085" name="Picture 21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8"/>
          <a:srcRect/>
          <a:stretch>
            <a:fillRect/>
          </a:stretch>
        </p:blipFill>
        <p:spPr>
          <a:xfrm>
            <a:off x="4727575" y="1295400"/>
            <a:ext cx="4416425" cy="4876800"/>
          </a:xfrm>
        </p:spPr>
      </p:pic>
      <p:pic>
        <p:nvPicPr>
          <p:cNvPr id="472086" name="Picture 22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087" name="Picture 23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6263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088" name="Picture 24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089" name="Picture 25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15240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090" name="Picture 26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0"/>
            <a:ext cx="946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2091" name="AutoShape 27"/>
          <p:cNvSpPr>
            <a:spLocks noChangeArrowheads="1"/>
          </p:cNvSpPr>
          <p:nvPr/>
        </p:nvSpPr>
        <p:spPr bwMode="auto">
          <a:xfrm>
            <a:off x="7086600" y="0"/>
            <a:ext cx="914400" cy="823913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2092" name="Text Box 28"/>
          <p:cNvSpPr txBox="1">
            <a:spLocks noChangeArrowheads="1"/>
          </p:cNvSpPr>
          <p:nvPr/>
        </p:nvSpPr>
        <p:spPr bwMode="auto">
          <a:xfrm>
            <a:off x="0" y="0"/>
            <a:ext cx="4724400" cy="7478713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contrasting" dir="t">
                <a:rot lat="0" lon="0" rev="10800000"/>
              </a:lightRig>
            </a:scene3d>
            <a:sp3d extrusionH="57150" contourW="19050">
              <a:bevelT w="38100" h="38100" prst="angle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" charset="0"/>
                <a:cs typeface="Times New Roman" pitchFamily="18" charset="0"/>
              </a:rPr>
              <a:t>Техническое обслуживание </a:t>
            </a:r>
            <a:r>
              <a:rPr lang="ru-RU" dirty="0" err="1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" charset="0"/>
                <a:cs typeface="Times New Roman" pitchFamily="18" charset="0"/>
              </a:rPr>
              <a:t>микротурбин</a:t>
            </a:r>
            <a:r>
              <a:rPr lang="ru-RU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" charset="0"/>
                <a:cs typeface="Times New Roman" pitchFamily="18" charset="0"/>
              </a:rPr>
              <a:t> в процессе эксплуатации чрезвычайно просто и заключается только в регулярной смене воздушного и топливного фильтров (через 4000 часов). При первом </a:t>
            </a:r>
            <a:r>
              <a:rPr lang="ru-RU" dirty="0" err="1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" charset="0"/>
                <a:cs typeface="Times New Roman" pitchFamily="18" charset="0"/>
              </a:rPr>
              <a:t>профилактичек</a:t>
            </a:r>
            <a:r>
              <a:rPr lang="ru-RU" dirty="0" err="1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" charset="0"/>
                <a:cs typeface="+mn-cs"/>
              </a:rPr>
              <a:t>ом</a:t>
            </a:r>
            <a:r>
              <a:rPr lang="ru-RU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" charset="0"/>
                <a:cs typeface="Times New Roman" pitchFamily="18" charset="0"/>
              </a:rPr>
              <a:t> ремонте, осуществляемом после 8000 часов непрерывной работы, производится профилактическая очистка камеры сгорания и замена насадок топливных форсунок. </a:t>
            </a:r>
            <a:r>
              <a:rPr lang="ru-RU" sz="20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" charset="0"/>
                <a:cs typeface="Times New Roman" pitchFamily="18" charset="0"/>
              </a:rPr>
              <a:t>Ресурс до </a:t>
            </a:r>
            <a:r>
              <a:rPr lang="ru-RU" sz="20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" charset="0"/>
                <a:cs typeface="+mn-cs"/>
              </a:rPr>
              <a:t>планово-восстановительного </a:t>
            </a:r>
            <a:r>
              <a:rPr lang="ru-RU" sz="20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" charset="0"/>
                <a:cs typeface="Times New Roman" pitchFamily="18" charset="0"/>
              </a:rPr>
              <a:t>ремонта составляет 60</a:t>
            </a:r>
            <a:r>
              <a:rPr lang="ru-RU" sz="20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" charset="0"/>
                <a:cs typeface="+mn-cs"/>
              </a:rPr>
              <a:t> </a:t>
            </a:r>
            <a:r>
              <a:rPr lang="ru-RU" sz="20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" charset="0"/>
                <a:cs typeface="Times New Roman" pitchFamily="18" charset="0"/>
              </a:rPr>
              <a:t>000 часов, при общем ресурсе более 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" charset="0"/>
                <a:cs typeface="Times New Roman" pitchFamily="18" charset="0"/>
              </a:rPr>
              <a:t>200</a:t>
            </a: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" charset="0"/>
                <a:cs typeface="Times New Roman" pitchFamily="18" charset="0"/>
              </a:rPr>
              <a:t>000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" charset="0"/>
                <a:cs typeface="+mn-cs"/>
              </a:rPr>
              <a:t>час.</a:t>
            </a:r>
          </a:p>
          <a:p>
            <a:pPr>
              <a:spcBef>
                <a:spcPct val="50000"/>
              </a:spcBef>
              <a:defRPr/>
            </a:pPr>
            <a:endParaRPr lang="ru-RU" b="0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Times New Roman" pitchFamily="18" charset="0"/>
              <a:cs typeface="+mn-cs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8305800" y="-152400"/>
            <a:ext cx="838200" cy="715963"/>
            <a:chOff x="1632" y="1248"/>
            <a:chExt cx="2682" cy="2286"/>
          </a:xfrm>
        </p:grpSpPr>
        <p:sp>
          <p:nvSpPr>
            <p:cNvPr id="16434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3399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6435" name="AutoShape 31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3399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6436" name="AutoShape 32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3399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7696200" y="0"/>
            <a:ext cx="965200" cy="536575"/>
            <a:chOff x="1632" y="1248"/>
            <a:chExt cx="2682" cy="2286"/>
          </a:xfrm>
        </p:grpSpPr>
        <p:sp>
          <p:nvSpPr>
            <p:cNvPr id="16431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2357FF"/>
                </a:gs>
                <a:gs pos="50000">
                  <a:srgbClr val="E181D6"/>
                </a:gs>
                <a:gs pos="100000">
                  <a:srgbClr val="2357F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181D6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6432" name="AutoShape 35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2357FF"/>
                </a:gs>
                <a:gs pos="50000">
                  <a:srgbClr val="E181D6"/>
                </a:gs>
                <a:gs pos="100000">
                  <a:srgbClr val="2357F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181D6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6433" name="AutoShape 36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2357FF"/>
                </a:gs>
                <a:gs pos="50000">
                  <a:srgbClr val="E181D6"/>
                </a:gs>
                <a:gs pos="100000">
                  <a:srgbClr val="2357F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181D6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6172200" y="0"/>
            <a:ext cx="604838" cy="571500"/>
            <a:chOff x="1632" y="1248"/>
            <a:chExt cx="2682" cy="2286"/>
          </a:xfrm>
        </p:grpSpPr>
        <p:sp>
          <p:nvSpPr>
            <p:cNvPr id="16428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825600"/>
                </a:gs>
                <a:gs pos="6500">
                  <a:srgbClr val="FFA800"/>
                </a:gs>
                <a:gs pos="14000">
                  <a:srgbClr val="825600"/>
                </a:gs>
                <a:gs pos="21500">
                  <a:srgbClr val="FFA800"/>
                </a:gs>
                <a:gs pos="28999">
                  <a:srgbClr val="825600"/>
                </a:gs>
                <a:gs pos="36000">
                  <a:srgbClr val="FFA800"/>
                </a:gs>
                <a:gs pos="43500">
                  <a:srgbClr val="825600"/>
                </a:gs>
                <a:gs pos="50000">
                  <a:srgbClr val="FFA800"/>
                </a:gs>
                <a:gs pos="56500">
                  <a:srgbClr val="825600"/>
                </a:gs>
                <a:gs pos="64000">
                  <a:srgbClr val="FFA800"/>
                </a:gs>
                <a:gs pos="71001">
                  <a:srgbClr val="825600"/>
                </a:gs>
                <a:gs pos="78500">
                  <a:srgbClr val="FFA800"/>
                </a:gs>
                <a:gs pos="86000">
                  <a:srgbClr val="825600"/>
                </a:gs>
                <a:gs pos="93500">
                  <a:srgbClr val="FFA800"/>
                </a:gs>
                <a:gs pos="100000">
                  <a:srgbClr val="8256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25600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6429" name="AutoShape 39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825600"/>
                </a:gs>
                <a:gs pos="6500">
                  <a:srgbClr val="FFA800"/>
                </a:gs>
                <a:gs pos="14000">
                  <a:srgbClr val="825600"/>
                </a:gs>
                <a:gs pos="21500">
                  <a:srgbClr val="FFA800"/>
                </a:gs>
                <a:gs pos="28999">
                  <a:srgbClr val="825600"/>
                </a:gs>
                <a:gs pos="36000">
                  <a:srgbClr val="FFA800"/>
                </a:gs>
                <a:gs pos="43500">
                  <a:srgbClr val="825600"/>
                </a:gs>
                <a:gs pos="50000">
                  <a:srgbClr val="FFA800"/>
                </a:gs>
                <a:gs pos="56500">
                  <a:srgbClr val="825600"/>
                </a:gs>
                <a:gs pos="64000">
                  <a:srgbClr val="FFA800"/>
                </a:gs>
                <a:gs pos="71001">
                  <a:srgbClr val="825600"/>
                </a:gs>
                <a:gs pos="78500">
                  <a:srgbClr val="FFA800"/>
                </a:gs>
                <a:gs pos="86000">
                  <a:srgbClr val="825600"/>
                </a:gs>
                <a:gs pos="93500">
                  <a:srgbClr val="FFA800"/>
                </a:gs>
                <a:gs pos="100000">
                  <a:srgbClr val="8256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25600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6430" name="AutoShape 40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825600"/>
                </a:gs>
                <a:gs pos="6500">
                  <a:srgbClr val="FFA800"/>
                </a:gs>
                <a:gs pos="14000">
                  <a:srgbClr val="825600"/>
                </a:gs>
                <a:gs pos="21500">
                  <a:srgbClr val="FFA800"/>
                </a:gs>
                <a:gs pos="28999">
                  <a:srgbClr val="825600"/>
                </a:gs>
                <a:gs pos="36000">
                  <a:srgbClr val="FFA800"/>
                </a:gs>
                <a:gs pos="43500">
                  <a:srgbClr val="825600"/>
                </a:gs>
                <a:gs pos="50000">
                  <a:srgbClr val="FFA800"/>
                </a:gs>
                <a:gs pos="56500">
                  <a:srgbClr val="825600"/>
                </a:gs>
                <a:gs pos="64000">
                  <a:srgbClr val="FFA800"/>
                </a:gs>
                <a:gs pos="71001">
                  <a:srgbClr val="825600"/>
                </a:gs>
                <a:gs pos="78500">
                  <a:srgbClr val="FFA800"/>
                </a:gs>
                <a:gs pos="86000">
                  <a:srgbClr val="825600"/>
                </a:gs>
                <a:gs pos="93500">
                  <a:srgbClr val="FFA800"/>
                </a:gs>
                <a:gs pos="100000">
                  <a:srgbClr val="8256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25600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sp>
        <p:nvSpPr>
          <p:cNvPr id="472105" name="AutoShape 41"/>
          <p:cNvSpPr>
            <a:spLocks noChangeArrowheads="1"/>
          </p:cNvSpPr>
          <p:nvPr/>
        </p:nvSpPr>
        <p:spPr bwMode="auto">
          <a:xfrm>
            <a:off x="8697913" y="762000"/>
            <a:ext cx="446087" cy="392113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2106" name="AutoShape 42"/>
          <p:cNvSpPr>
            <a:spLocks noChangeArrowheads="1"/>
          </p:cNvSpPr>
          <p:nvPr/>
        </p:nvSpPr>
        <p:spPr bwMode="auto">
          <a:xfrm>
            <a:off x="6934200" y="228600"/>
            <a:ext cx="446088" cy="395288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2107" name="AutoShape 43"/>
          <p:cNvSpPr>
            <a:spLocks noChangeArrowheads="1"/>
          </p:cNvSpPr>
          <p:nvPr/>
        </p:nvSpPr>
        <p:spPr bwMode="auto">
          <a:xfrm>
            <a:off x="7772400" y="228600"/>
            <a:ext cx="457200" cy="392113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72108" name="Picture 44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0"/>
            <a:ext cx="130651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7543800" y="0"/>
            <a:ext cx="604838" cy="571500"/>
            <a:chOff x="1632" y="1248"/>
            <a:chExt cx="2682" cy="2286"/>
          </a:xfrm>
        </p:grpSpPr>
        <p:sp>
          <p:nvSpPr>
            <p:cNvPr id="16425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A603AB"/>
                </a:gs>
                <a:gs pos="6000">
                  <a:srgbClr val="E81766"/>
                </a:gs>
                <a:gs pos="13499">
                  <a:srgbClr val="EE3F17"/>
                </a:gs>
                <a:gs pos="24001">
                  <a:srgbClr val="FFFF00"/>
                </a:gs>
                <a:gs pos="32500">
                  <a:srgbClr val="1A8D48"/>
                </a:gs>
                <a:gs pos="39500">
                  <a:srgbClr val="0819FB"/>
                </a:gs>
                <a:gs pos="50000">
                  <a:srgbClr val="A603AB"/>
                </a:gs>
                <a:gs pos="60501">
                  <a:srgbClr val="0819FB"/>
                </a:gs>
                <a:gs pos="67500">
                  <a:srgbClr val="1A8D48"/>
                </a:gs>
                <a:gs pos="75999">
                  <a:srgbClr val="FFFF00"/>
                </a:gs>
                <a:gs pos="86501">
                  <a:srgbClr val="EE3F17"/>
                </a:gs>
                <a:gs pos="94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A603AB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6426" name="AutoShape 47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A603AB"/>
                </a:gs>
                <a:gs pos="6000">
                  <a:srgbClr val="E81766"/>
                </a:gs>
                <a:gs pos="13499">
                  <a:srgbClr val="EE3F17"/>
                </a:gs>
                <a:gs pos="24001">
                  <a:srgbClr val="FFFF00"/>
                </a:gs>
                <a:gs pos="32500">
                  <a:srgbClr val="1A8D48"/>
                </a:gs>
                <a:gs pos="39500">
                  <a:srgbClr val="0819FB"/>
                </a:gs>
                <a:gs pos="50000">
                  <a:srgbClr val="A603AB"/>
                </a:gs>
                <a:gs pos="60501">
                  <a:srgbClr val="0819FB"/>
                </a:gs>
                <a:gs pos="67500">
                  <a:srgbClr val="1A8D48"/>
                </a:gs>
                <a:gs pos="75999">
                  <a:srgbClr val="FFFF00"/>
                </a:gs>
                <a:gs pos="86501">
                  <a:srgbClr val="EE3F17"/>
                </a:gs>
                <a:gs pos="94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A603AB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6427" name="AutoShape 48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0">
              <a:gsLst>
                <a:gs pos="0">
                  <a:srgbClr val="A603AB"/>
                </a:gs>
                <a:gs pos="6000">
                  <a:srgbClr val="E81766"/>
                </a:gs>
                <a:gs pos="13499">
                  <a:srgbClr val="EE3F17"/>
                </a:gs>
                <a:gs pos="24001">
                  <a:srgbClr val="FFFF00"/>
                </a:gs>
                <a:gs pos="32500">
                  <a:srgbClr val="1A8D48"/>
                </a:gs>
                <a:gs pos="39500">
                  <a:srgbClr val="0819FB"/>
                </a:gs>
                <a:gs pos="50000">
                  <a:srgbClr val="A603AB"/>
                </a:gs>
                <a:gs pos="60501">
                  <a:srgbClr val="0819FB"/>
                </a:gs>
                <a:gs pos="67500">
                  <a:srgbClr val="1A8D48"/>
                </a:gs>
                <a:gs pos="75999">
                  <a:srgbClr val="FFFF00"/>
                </a:gs>
                <a:gs pos="86501">
                  <a:srgbClr val="EE3F17"/>
                </a:gs>
                <a:gs pos="94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A603AB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sp>
        <p:nvSpPr>
          <p:cNvPr id="16421" name="Text Box 49"/>
          <p:cNvSpPr txBox="1">
            <a:spLocks noChangeArrowheads="1"/>
          </p:cNvSpPr>
          <p:nvPr/>
        </p:nvSpPr>
        <p:spPr bwMode="auto">
          <a:xfrm>
            <a:off x="609600" y="-184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endParaRPr lang="ru-RU" sz="1800" b="0">
              <a:latin typeface="Times New Roman" pitchFamily="18" charset="0"/>
            </a:endParaRPr>
          </a:p>
        </p:txBody>
      </p:sp>
      <p:pic>
        <p:nvPicPr>
          <p:cNvPr id="472114" name="Picture 50" descr="Турб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9"/>
          <a:srcRect/>
          <a:stretch>
            <a:fillRect/>
          </a:stretch>
        </p:blipFill>
        <p:spPr>
          <a:xfrm>
            <a:off x="4724400" y="1295400"/>
            <a:ext cx="4419600" cy="4859338"/>
          </a:xfrm>
        </p:spPr>
      </p:pic>
      <p:pic>
        <p:nvPicPr>
          <p:cNvPr id="472115" name="Picture 51" descr="Турб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24400" y="1295400"/>
            <a:ext cx="441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116" name="Picture 52" descr="Турбина в парке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24400" y="1295400"/>
            <a:ext cx="441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7962">
    <p:blinds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47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47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7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2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2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472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472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7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47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2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2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72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7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7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3" dur="500"/>
                                        <p:tgtEl>
                                          <p:spTgt spid="47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0" fill="hold"/>
                                        <p:tgtEl>
                                          <p:spTgt spid="47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0" fill="hold"/>
                                        <p:tgtEl>
                                          <p:spTgt spid="47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7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7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7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7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7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7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47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0"/>
                                            </p:cond>
                                          </p:stCondLst>
                                        </p:cTn>
                                        <p:tgtEl>
                                          <p:spTgt spid="47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5"/>
                            </p:stCondLst>
                            <p:childTnLst>
                              <p:par>
                                <p:cTn id="1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75"/>
                            </p:stCondLst>
                            <p:childTnLst>
                              <p:par>
                                <p:cTn id="1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75"/>
                            </p:stCondLst>
                            <p:childTnLst>
                              <p:par>
                                <p:cTn id="17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75"/>
                            </p:stCondLst>
                            <p:childTnLst>
                              <p:par>
                                <p:cTn id="1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72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72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72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72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7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7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7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7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8" grpId="0" animBg="1" autoUpdateAnimBg="0"/>
      <p:bldP spid="472081" grpId="0" animBg="1" autoUpdateAnimBg="0"/>
      <p:bldP spid="472082" grpId="0" autoUpdateAnimBg="0"/>
      <p:bldP spid="472091" grpId="0" animBg="1"/>
      <p:bldP spid="472105" grpId="0" animBg="1"/>
      <p:bldP spid="472106" grpId="0" animBg="1"/>
      <p:bldP spid="4721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Text Box 1026"/>
          <p:cNvSpPr txBox="1">
            <a:spLocks noChangeArrowheads="1"/>
          </p:cNvSpPr>
          <p:nvPr/>
        </p:nvSpPr>
        <p:spPr bwMode="auto">
          <a:xfrm>
            <a:off x="0" y="6172200"/>
            <a:ext cx="3733800" cy="36671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Times New Roman" pitchFamily="18" charset="0"/>
              </a:rPr>
              <a:t> </a:t>
            </a:r>
            <a:r>
              <a:rPr lang="ru-RU" sz="1800" b="0">
                <a:latin typeface="Times New Roman" pitchFamily="18" charset="0"/>
              </a:rPr>
              <a:t>(</a:t>
            </a:r>
            <a:r>
              <a:rPr lang="en-US" sz="1800">
                <a:latin typeface="Times New Roman" pitchFamily="18" charset="0"/>
              </a:rPr>
              <a:t>4</a:t>
            </a:r>
            <a:r>
              <a:rPr lang="ru-RU" sz="1800">
                <a:latin typeface="Times New Roman" pitchFamily="18" charset="0"/>
              </a:rPr>
              <a:t>95)</a:t>
            </a:r>
            <a:r>
              <a:rPr lang="en-US" sz="1800">
                <a:latin typeface="Times New Roman" pitchFamily="18" charset="0"/>
              </a:rPr>
              <a:t> 227- 0123</a:t>
            </a:r>
            <a:r>
              <a:rPr lang="ru-RU" sz="1800">
                <a:latin typeface="Times New Roman" pitchFamily="18" charset="0"/>
              </a:rPr>
              <a:t>,</a:t>
            </a:r>
            <a:r>
              <a:rPr lang="en-US" sz="1800">
                <a:latin typeface="Times New Roman" pitchFamily="18" charset="0"/>
              </a:rPr>
              <a:t> </a:t>
            </a:r>
            <a:r>
              <a:rPr lang="ru-RU" sz="1800">
                <a:latin typeface="Times New Roman" pitchFamily="18" charset="0"/>
              </a:rPr>
              <a:t>факс: 546-97-20</a:t>
            </a:r>
          </a:p>
        </p:txBody>
      </p:sp>
      <p:pic>
        <p:nvPicPr>
          <p:cNvPr id="452611" name="Picture 1027" descr="about"/>
          <p:cNvPicPr>
            <a:picLocks noChangeAspect="1" noChangeArrowheads="1"/>
          </p:cNvPicPr>
          <p:nvPr/>
        </p:nvPicPr>
        <p:blipFill>
          <a:blip r:embed="rId5">
            <a:lum bright="6000" contrast="18000"/>
          </a:blip>
          <a:srcRect/>
          <a:stretch>
            <a:fillRect/>
          </a:stretch>
        </p:blipFill>
        <p:spPr bwMode="auto">
          <a:xfrm>
            <a:off x="-381000" y="3581400"/>
            <a:ext cx="97488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2612" name="Rectangle 1028"/>
          <p:cNvSpPr>
            <a:spLocks noChangeArrowheads="1"/>
          </p:cNvSpPr>
          <p:nvPr/>
        </p:nvSpPr>
        <p:spPr bwMode="auto">
          <a:xfrm>
            <a:off x="0" y="533400"/>
            <a:ext cx="9144000" cy="3167063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ru-RU" b="0"/>
              <a:t>Бесспорным преимуществом</a:t>
            </a:r>
            <a:r>
              <a:rPr lang="ru-RU"/>
              <a:t> ГазоТурбоЭлектроГенераторов «</a:t>
            </a:r>
            <a:r>
              <a:rPr lang="en-US"/>
              <a:t>Capstone</a:t>
            </a:r>
            <a:r>
              <a:rPr lang="ru-RU"/>
              <a:t>»</a:t>
            </a:r>
            <a:r>
              <a:rPr lang="en-US"/>
              <a:t> </a:t>
            </a:r>
            <a:r>
              <a:rPr lang="ru-RU"/>
              <a:t>являются такие их функции, как:</a:t>
            </a:r>
          </a:p>
          <a:p>
            <a:pPr lvl="4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15000"/>
            </a:pPr>
            <a:r>
              <a:rPr lang="ru-RU" sz="1600">
                <a:latin typeface="Times New Roman" pitchFamily="18" charset="0"/>
              </a:rPr>
              <a:t>  -   ДИСТАНЦИОННОЕ УПРАВЛЕНИЕ И КОНТРОЛЬ СОСТОЯНИЯ МИКРОТУРБИН С ПОМОЩЬЮ МОДЕМА;</a:t>
            </a:r>
          </a:p>
          <a:p>
            <a:pPr lvl="4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15000"/>
            </a:pPr>
            <a:r>
              <a:rPr lang="ru-RU" sz="1600">
                <a:latin typeface="Times New Roman" pitchFamily="18" charset="0"/>
              </a:rPr>
              <a:t>   -   ПРОГРАММИРОВАНИЕ НА РАССТОЯНИИ РЕЖИМОВ РАБОТЫ  НА ЛЮБОЙ ПЕРИОД ВРЕМЕНИ.</a:t>
            </a:r>
            <a:endParaRPr lang="ru-RU" sz="200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ru-RU" sz="1800"/>
              <a:t>ЦЕНТРАЛИЗОВАННОЕ УПРАВЛЕНИЕ  РАБОТОЙ </a:t>
            </a:r>
            <a:r>
              <a:rPr lang="ru-RU" sz="1800" b="0"/>
              <a:t>любого количества микротурбин, из любой точки Земного Шара.</a:t>
            </a:r>
            <a:endParaRPr lang="ru-RU" sz="1800" b="0">
              <a:latin typeface="Times New Roman" pitchFamily="18" charset="0"/>
            </a:endParaRPr>
          </a:p>
        </p:txBody>
      </p:sp>
      <p:sp>
        <p:nvSpPr>
          <p:cNvPr id="452613" name="Text Box 1029"/>
          <p:cNvSpPr txBox="1">
            <a:spLocks noChangeArrowheads="1"/>
          </p:cNvSpPr>
          <p:nvPr/>
        </p:nvSpPr>
        <p:spPr bwMode="auto">
          <a:xfrm>
            <a:off x="0" y="0"/>
            <a:ext cx="8001000" cy="582613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3200">
                <a:latin typeface="Times New Roman" pitchFamily="18" charset="0"/>
              </a:rPr>
              <a:t>УПРАВЛЯЕМОСТЬ</a:t>
            </a:r>
          </a:p>
        </p:txBody>
      </p:sp>
      <p:sp>
        <p:nvSpPr>
          <p:cNvPr id="19462" name="Text Box 1030"/>
          <p:cNvSpPr txBox="1">
            <a:spLocks noChangeArrowheads="1"/>
          </p:cNvSpPr>
          <p:nvPr/>
        </p:nvSpPr>
        <p:spPr bwMode="auto">
          <a:xfrm>
            <a:off x="7620000" y="6248400"/>
            <a:ext cx="1066800" cy="366713"/>
          </a:xfrm>
          <a:prstGeom prst="rect">
            <a:avLst/>
          </a:prstGeom>
          <a:gradFill rotWithShape="0">
            <a:gsLst>
              <a:gs pos="0">
                <a:srgbClr val="782850"/>
              </a:gs>
              <a:gs pos="100000">
                <a:srgbClr val="381325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>
              <a:latin typeface="Times New Roman" pitchFamily="18" charset="0"/>
            </a:endParaRPr>
          </a:p>
        </p:txBody>
      </p:sp>
      <p:sp>
        <p:nvSpPr>
          <p:cNvPr id="19463" name="Text Box 1031"/>
          <p:cNvSpPr txBox="1">
            <a:spLocks noChangeArrowheads="1"/>
          </p:cNvSpPr>
          <p:nvPr/>
        </p:nvSpPr>
        <p:spPr bwMode="auto">
          <a:xfrm rot="5400000">
            <a:off x="7427119" y="1712119"/>
            <a:ext cx="3657600" cy="233362"/>
          </a:xfrm>
          <a:prstGeom prst="rect">
            <a:avLst/>
          </a:prstGeom>
          <a:gradFill rotWithShape="0">
            <a:gsLst>
              <a:gs pos="0">
                <a:srgbClr val="782850"/>
              </a:gs>
              <a:gs pos="100000">
                <a:srgbClr val="381325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rot="10800000" vert="eaVert"/>
          <a:lstStyle/>
          <a:p>
            <a:pPr>
              <a:spcBef>
                <a:spcPct val="50000"/>
              </a:spcBef>
            </a:pPr>
            <a:endParaRPr lang="ru-RU" sz="1800" b="0">
              <a:latin typeface="Times New Roman" pitchFamily="18" charset="0"/>
            </a:endParaRPr>
          </a:p>
        </p:txBody>
      </p:sp>
      <p:sp>
        <p:nvSpPr>
          <p:cNvPr id="19464" name="Text Box 1032"/>
          <p:cNvSpPr txBox="1">
            <a:spLocks noChangeArrowheads="1"/>
          </p:cNvSpPr>
          <p:nvPr/>
        </p:nvSpPr>
        <p:spPr bwMode="auto">
          <a:xfrm rot="5400000">
            <a:off x="7278688" y="4456112"/>
            <a:ext cx="2971800" cy="1222375"/>
          </a:xfrm>
          <a:prstGeom prst="rect">
            <a:avLst/>
          </a:prstGeom>
          <a:gradFill rotWithShape="0">
            <a:gsLst>
              <a:gs pos="0">
                <a:srgbClr val="782850"/>
              </a:gs>
              <a:gs pos="100000">
                <a:srgbClr val="381325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rot="10800000" vert="eaVert"/>
          <a:lstStyle/>
          <a:p>
            <a:pPr>
              <a:spcBef>
                <a:spcPct val="50000"/>
              </a:spcBef>
            </a:pPr>
            <a:endParaRPr lang="ru-RU" sz="1800" b="0">
              <a:latin typeface="Times New Roman" pitchFamily="18" charset="0"/>
            </a:endParaRPr>
          </a:p>
        </p:txBody>
      </p:sp>
      <p:sp>
        <p:nvSpPr>
          <p:cNvPr id="19465" name="Text Box 1033"/>
          <p:cNvSpPr txBox="1">
            <a:spLocks noChangeArrowheads="1"/>
          </p:cNvSpPr>
          <p:nvPr/>
        </p:nvSpPr>
        <p:spPr bwMode="auto">
          <a:xfrm>
            <a:off x="7162800" y="6172200"/>
            <a:ext cx="1066800" cy="366713"/>
          </a:xfrm>
          <a:prstGeom prst="rect">
            <a:avLst/>
          </a:prstGeom>
          <a:gradFill rotWithShape="0">
            <a:gsLst>
              <a:gs pos="0">
                <a:srgbClr val="782850"/>
              </a:gs>
              <a:gs pos="100000">
                <a:srgbClr val="381325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>
              <a:latin typeface="Times New Roman" pitchFamily="18" charset="0"/>
            </a:endParaRPr>
          </a:p>
        </p:txBody>
      </p:sp>
      <p:sp>
        <p:nvSpPr>
          <p:cNvPr id="19466" name="Text Box 1034"/>
          <p:cNvSpPr txBox="1">
            <a:spLocks noChangeArrowheads="1"/>
          </p:cNvSpPr>
          <p:nvPr/>
        </p:nvSpPr>
        <p:spPr bwMode="auto">
          <a:xfrm>
            <a:off x="3657600" y="6248400"/>
            <a:ext cx="3962400" cy="366713"/>
          </a:xfrm>
          <a:prstGeom prst="rect">
            <a:avLst/>
          </a:prstGeom>
          <a:gradFill rotWithShape="0">
            <a:gsLst>
              <a:gs pos="0">
                <a:srgbClr val="782850"/>
              </a:gs>
              <a:gs pos="100000">
                <a:srgbClr val="381325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>
              <a:latin typeface="Times New Roman" pitchFamily="18" charset="0"/>
            </a:endParaRPr>
          </a:p>
        </p:txBody>
      </p:sp>
      <p:sp>
        <p:nvSpPr>
          <p:cNvPr id="19467" name="Text Box 1035"/>
          <p:cNvSpPr txBox="1">
            <a:spLocks noChangeArrowheads="1"/>
          </p:cNvSpPr>
          <p:nvPr/>
        </p:nvSpPr>
        <p:spPr bwMode="auto">
          <a:xfrm rot="5400000">
            <a:off x="-1600200" y="5181600"/>
            <a:ext cx="3276600" cy="76200"/>
          </a:xfrm>
          <a:prstGeom prst="rect">
            <a:avLst/>
          </a:prstGeom>
          <a:gradFill rotWithShape="0">
            <a:gsLst>
              <a:gs pos="0">
                <a:srgbClr val="782850"/>
              </a:gs>
              <a:gs pos="100000">
                <a:srgbClr val="381325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rot="10800000" vert="eaVert"/>
          <a:lstStyle/>
          <a:p>
            <a:pPr>
              <a:spcBef>
                <a:spcPct val="50000"/>
              </a:spcBef>
            </a:pPr>
            <a:endParaRPr lang="ru-RU" sz="1800" b="0">
              <a:latin typeface="Times New Roman" pitchFamily="18" charset="0"/>
            </a:endParaRPr>
          </a:p>
        </p:txBody>
      </p:sp>
      <p:sp>
        <p:nvSpPr>
          <p:cNvPr id="19468" name="Text Box 1036"/>
          <p:cNvSpPr txBox="1">
            <a:spLocks noChangeArrowheads="1"/>
          </p:cNvSpPr>
          <p:nvPr/>
        </p:nvSpPr>
        <p:spPr bwMode="auto">
          <a:xfrm rot="10800000">
            <a:off x="3733800" y="6172200"/>
            <a:ext cx="4953000" cy="115888"/>
          </a:xfrm>
          <a:prstGeom prst="rect">
            <a:avLst/>
          </a:prstGeom>
          <a:gradFill rotWithShape="0">
            <a:gsLst>
              <a:gs pos="0">
                <a:srgbClr val="782850"/>
              </a:gs>
              <a:gs pos="100000">
                <a:srgbClr val="381325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rot="10800000"/>
          <a:lstStyle/>
          <a:p>
            <a:pPr>
              <a:spcBef>
                <a:spcPct val="50000"/>
              </a:spcBef>
            </a:pPr>
            <a:endParaRPr lang="ru-RU" sz="1800" b="0">
              <a:latin typeface="Times New Roman" pitchFamily="18" charset="0"/>
            </a:endParaRPr>
          </a:p>
        </p:txBody>
      </p:sp>
      <p:sp>
        <p:nvSpPr>
          <p:cNvPr id="452621" name="Text Box 1037"/>
          <p:cNvSpPr txBox="1">
            <a:spLocks noChangeArrowheads="1"/>
          </p:cNvSpPr>
          <p:nvPr/>
        </p:nvSpPr>
        <p:spPr bwMode="auto">
          <a:xfrm>
            <a:off x="0" y="6553200"/>
            <a:ext cx="4684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latin typeface="Times New Roman" pitchFamily="18" charset="0"/>
              </a:rPr>
              <a:t>ЭНЕРГЕТИЧЕСКАЯ НЕЗАВИСИМОСТЬ </a:t>
            </a:r>
          </a:p>
        </p:txBody>
      </p:sp>
      <p:sp>
        <p:nvSpPr>
          <p:cNvPr id="452622" name="Text Box 1038"/>
          <p:cNvSpPr txBox="1">
            <a:spLocks noChangeArrowheads="1"/>
          </p:cNvSpPr>
          <p:nvPr/>
        </p:nvSpPr>
        <p:spPr bwMode="auto">
          <a:xfrm>
            <a:off x="4495800" y="6553200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latin typeface="Times New Roman" pitchFamily="18" charset="0"/>
              </a:rPr>
              <a:t>    ЭКОЛОГИЧЕСКАЯ БЕЗОПАСНОСТЬ </a:t>
            </a:r>
          </a:p>
        </p:txBody>
      </p:sp>
      <p:sp>
        <p:nvSpPr>
          <p:cNvPr id="452623" name="Text Box 1039"/>
          <p:cNvSpPr txBox="1">
            <a:spLocks noChangeArrowheads="1"/>
          </p:cNvSpPr>
          <p:nvPr/>
        </p:nvSpPr>
        <p:spPr bwMode="auto">
          <a:xfrm>
            <a:off x="3048000" y="6172200"/>
            <a:ext cx="609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             </a:t>
            </a:r>
            <a:r>
              <a:rPr lang="ru-RU" sz="1800">
                <a:latin typeface="Times New Roman" pitchFamily="18" charset="0"/>
              </a:rPr>
              <a:t>ЭКОНОМИЧЕСКАЯ   ЖИЗНЕСПОСОБНОСТЬ</a:t>
            </a:r>
          </a:p>
        </p:txBody>
      </p:sp>
      <p:sp>
        <p:nvSpPr>
          <p:cNvPr id="452624" name="AutoShape 1040"/>
          <p:cNvSpPr>
            <a:spLocks noChangeArrowheads="1"/>
          </p:cNvSpPr>
          <p:nvPr/>
        </p:nvSpPr>
        <p:spPr bwMode="auto">
          <a:xfrm flipH="1" flipV="1">
            <a:off x="4572000" y="6548438"/>
            <a:ext cx="263525" cy="309562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52625" name="Picture 1041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7025" y="0"/>
            <a:ext cx="11953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626" name="Picture 1042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8613" y="0"/>
            <a:ext cx="11953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627" name="Picture 1043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8613" y="0"/>
            <a:ext cx="11953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628" name="Picture 1044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8613" y="0"/>
            <a:ext cx="11953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2629" name="AutoShape 1045"/>
          <p:cNvSpPr>
            <a:spLocks noChangeArrowheads="1"/>
          </p:cNvSpPr>
          <p:nvPr/>
        </p:nvSpPr>
        <p:spPr bwMode="auto">
          <a:xfrm>
            <a:off x="8534400" y="4495800"/>
            <a:ext cx="366713" cy="366713"/>
          </a:xfrm>
          <a:prstGeom prst="star4">
            <a:avLst>
              <a:gd name="adj" fmla="val 12500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630" name="AutoShape 1046"/>
          <p:cNvSpPr>
            <a:spLocks noChangeArrowheads="1"/>
          </p:cNvSpPr>
          <p:nvPr/>
        </p:nvSpPr>
        <p:spPr bwMode="auto">
          <a:xfrm>
            <a:off x="8777288" y="5181600"/>
            <a:ext cx="366712" cy="366713"/>
          </a:xfrm>
          <a:prstGeom prst="star4">
            <a:avLst>
              <a:gd name="adj" fmla="val 12500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631" name="Rectangle 1047"/>
          <p:cNvSpPr>
            <a:spLocks noGrp="1" noChangeArrowheads="1"/>
          </p:cNvSpPr>
          <p:nvPr>
            <p:ph type="ctrTitle"/>
          </p:nvPr>
        </p:nvSpPr>
        <p:spPr>
          <a:xfrm>
            <a:off x="1371600" y="-5715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smtClean="0"/>
              <a:t>                      </a:t>
            </a:r>
            <a:r>
              <a:rPr lang="ru-RU" sz="1800" smtClean="0"/>
              <a:t>ИЗ </a:t>
            </a:r>
            <a:r>
              <a:rPr lang="en-US" sz="1800" smtClean="0"/>
              <a:t> </a:t>
            </a:r>
            <a:r>
              <a:rPr lang="ru-RU" sz="1800" smtClean="0"/>
              <a:t>ЛЮБОЙ </a:t>
            </a:r>
            <a:r>
              <a:rPr lang="en-US" sz="1800" smtClean="0"/>
              <a:t>  </a:t>
            </a:r>
            <a:r>
              <a:rPr lang="ru-RU" sz="1800" smtClean="0"/>
              <a:t>ТОЧКИ Земного </a:t>
            </a:r>
            <a:r>
              <a:rPr lang="en-US" sz="1800" smtClean="0"/>
              <a:t> </a:t>
            </a:r>
            <a:r>
              <a:rPr lang="ru-RU" sz="1800" smtClean="0"/>
              <a:t>Шара!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9174">
    <p:split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52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52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5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2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2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2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2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2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2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2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2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" fill="hold"/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" fill="hold"/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2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2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2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2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6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2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2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100"/>
                            </p:stCondLst>
                            <p:childTnLst>
                              <p:par>
                                <p:cTn id="5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2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2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2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2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100"/>
                            </p:stCondLst>
                            <p:childTnLst>
                              <p:par>
                                <p:cTn id="6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452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452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100"/>
                            </p:stCondLst>
                            <p:childTnLst>
                              <p:par>
                                <p:cTn id="7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2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2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600"/>
                            </p:stCondLst>
                            <p:childTnLst>
                              <p:par>
                                <p:cTn id="7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2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2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100"/>
                            </p:stCondLst>
                            <p:childTnLst>
                              <p:par>
                                <p:cTn id="8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452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452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100"/>
                            </p:stCondLst>
                            <p:childTnLst>
                              <p:par>
                                <p:cTn id="8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52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52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600"/>
                            </p:stCondLst>
                            <p:childTnLst>
                              <p:par>
                                <p:cTn id="9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452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452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0" grpId="0" animBg="1" autoUpdateAnimBg="0"/>
      <p:bldP spid="452612" grpId="0" build="p" autoUpdateAnimBg="0"/>
      <p:bldP spid="452613" grpId="0" animBg="1" autoUpdateAnimBg="0"/>
      <p:bldP spid="452621" grpId="0" autoUpdateAnimBg="0"/>
      <p:bldP spid="452622" grpId="0" autoUpdateAnimBg="0"/>
      <p:bldP spid="452623" grpId="0" autoUpdateAnimBg="0"/>
      <p:bldP spid="452624" grpId="0" animBg="1"/>
      <p:bldP spid="452629" grpId="0" animBg="1"/>
      <p:bldP spid="452630" grpId="0" animBg="1"/>
      <p:bldP spid="45263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</p:spPr>
        <p:txBody>
          <a:bodyPr>
            <a:scene3d>
              <a:camera prst="perspectiveBelow"/>
              <a:lightRig rig="contrasting" dir="t">
                <a:rot lat="0" lon="0" rev="21000000"/>
              </a:lightRig>
            </a:scene3d>
            <a:sp3d extrusionH="184150" contourW="19050" prstMaterial="powder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ru-RU" dirty="0" smtClean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ru-RU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УПРАВЛЯЕМОСТЬ</a:t>
            </a:r>
          </a:p>
        </p:txBody>
      </p:sp>
      <p:sp>
        <p:nvSpPr>
          <p:cNvPr id="391171" name="AutoShape 3"/>
          <p:cNvSpPr>
            <a:spLocks noChangeArrowheads="1"/>
          </p:cNvSpPr>
          <p:nvPr/>
        </p:nvSpPr>
        <p:spPr bwMode="auto">
          <a:xfrm>
            <a:off x="8228013" y="0"/>
            <a:ext cx="914400" cy="9144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CC99FF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1172" name="AutoShape 4"/>
          <p:cNvSpPr>
            <a:spLocks noChangeArrowheads="1"/>
          </p:cNvSpPr>
          <p:nvPr/>
        </p:nvSpPr>
        <p:spPr bwMode="auto">
          <a:xfrm>
            <a:off x="8228013" y="0"/>
            <a:ext cx="914400" cy="9144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CC99FF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1173" name="AutoShape 5"/>
          <p:cNvSpPr>
            <a:spLocks noChangeArrowheads="1"/>
          </p:cNvSpPr>
          <p:nvPr/>
        </p:nvSpPr>
        <p:spPr bwMode="auto">
          <a:xfrm>
            <a:off x="0" y="0"/>
            <a:ext cx="914400" cy="9144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CC99FF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0" y="0"/>
            <a:ext cx="914400" cy="9144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CC99FF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0" y="6373813"/>
            <a:ext cx="914400" cy="4826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CC99FF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91176" name="Picture 8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31125" y="838200"/>
            <a:ext cx="1411288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1177" name="AutoShape 9"/>
          <p:cNvSpPr>
            <a:spLocks noChangeArrowheads="1"/>
          </p:cNvSpPr>
          <p:nvPr/>
        </p:nvSpPr>
        <p:spPr bwMode="auto">
          <a:xfrm>
            <a:off x="0" y="6373813"/>
            <a:ext cx="914400" cy="4826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CC99FF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1178" name="AutoShape 10"/>
          <p:cNvSpPr>
            <a:spLocks noChangeArrowheads="1"/>
          </p:cNvSpPr>
          <p:nvPr/>
        </p:nvSpPr>
        <p:spPr bwMode="auto">
          <a:xfrm>
            <a:off x="0" y="6373813"/>
            <a:ext cx="914400" cy="4826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CC99FF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1179" name="AutoShape 11"/>
          <p:cNvSpPr>
            <a:spLocks noChangeArrowheads="1"/>
          </p:cNvSpPr>
          <p:nvPr/>
        </p:nvSpPr>
        <p:spPr bwMode="auto">
          <a:xfrm>
            <a:off x="8228013" y="0"/>
            <a:ext cx="914400" cy="9144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CC99FF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8229600" y="0"/>
            <a:ext cx="914400" cy="9144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CC99FF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1181" name="AutoShape 13"/>
          <p:cNvSpPr>
            <a:spLocks noChangeArrowheads="1"/>
          </p:cNvSpPr>
          <p:nvPr/>
        </p:nvSpPr>
        <p:spPr bwMode="auto">
          <a:xfrm>
            <a:off x="8229600" y="0"/>
            <a:ext cx="914400" cy="9144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CC99FF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>
            <a:off x="0" y="0"/>
            <a:ext cx="914400" cy="9144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CC99FF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0" y="0"/>
            <a:ext cx="762000" cy="685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rect">
              <a:fillToRect l="100000" t="100000"/>
            </a:path>
          </a:gradFill>
          <a:ln w="158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6" name="AutoShape 16"/>
          <p:cNvSpPr>
            <a:spLocks noChangeArrowheads="1"/>
          </p:cNvSpPr>
          <p:nvPr/>
        </p:nvSpPr>
        <p:spPr bwMode="auto">
          <a:xfrm>
            <a:off x="0" y="0"/>
            <a:ext cx="914400" cy="9144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0" y="6375400"/>
            <a:ext cx="914400" cy="4826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E37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8" name="AutoShape 18"/>
          <p:cNvSpPr>
            <a:spLocks noChangeArrowheads="1"/>
          </p:cNvSpPr>
          <p:nvPr/>
        </p:nvSpPr>
        <p:spPr bwMode="auto">
          <a:xfrm>
            <a:off x="8229600" y="0"/>
            <a:ext cx="914400" cy="9144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CC99FF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9" name="AutoShape 19"/>
          <p:cNvSpPr>
            <a:spLocks noChangeArrowheads="1"/>
          </p:cNvSpPr>
          <p:nvPr/>
        </p:nvSpPr>
        <p:spPr bwMode="auto">
          <a:xfrm>
            <a:off x="8229600" y="0"/>
            <a:ext cx="914400" cy="9144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CC99FF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0" name="AutoShape 20"/>
          <p:cNvSpPr>
            <a:spLocks noChangeArrowheads="1"/>
          </p:cNvSpPr>
          <p:nvPr/>
        </p:nvSpPr>
        <p:spPr bwMode="auto">
          <a:xfrm>
            <a:off x="8229600" y="0"/>
            <a:ext cx="914400" cy="9144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CC99FF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1189" name="AutoShape 21"/>
          <p:cNvSpPr>
            <a:spLocks noChangeArrowheads="1"/>
          </p:cNvSpPr>
          <p:nvPr/>
        </p:nvSpPr>
        <p:spPr bwMode="auto">
          <a:xfrm>
            <a:off x="8229600" y="0"/>
            <a:ext cx="914400" cy="9144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CC99FF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1190" name="AutoShape 22"/>
          <p:cNvSpPr>
            <a:spLocks noChangeArrowheads="1"/>
          </p:cNvSpPr>
          <p:nvPr/>
        </p:nvSpPr>
        <p:spPr bwMode="auto">
          <a:xfrm>
            <a:off x="8229600" y="0"/>
            <a:ext cx="914400" cy="9144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1191" name="Text Box 23"/>
          <p:cNvSpPr txBox="1">
            <a:spLocks noChangeArrowheads="1"/>
          </p:cNvSpPr>
          <p:nvPr/>
        </p:nvSpPr>
        <p:spPr bwMode="auto">
          <a:xfrm>
            <a:off x="685800" y="6461125"/>
            <a:ext cx="3810000" cy="396875"/>
          </a:xfrm>
          <a:prstGeom prst="rect">
            <a:avLst/>
          </a:prstGeom>
          <a:gradFill rotWithShape="0">
            <a:gsLst>
              <a:gs pos="0">
                <a:srgbClr val="800000"/>
              </a:gs>
              <a:gs pos="50000">
                <a:srgbClr val="FFCC66"/>
              </a:gs>
              <a:gs pos="100000">
                <a:srgbClr val="8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Энергетическая независимость</a:t>
            </a:r>
          </a:p>
        </p:txBody>
      </p:sp>
      <p:sp>
        <p:nvSpPr>
          <p:cNvPr id="391192" name="Text Box 24"/>
          <p:cNvSpPr txBox="1">
            <a:spLocks noChangeArrowheads="1"/>
          </p:cNvSpPr>
          <p:nvPr/>
        </p:nvSpPr>
        <p:spPr bwMode="auto">
          <a:xfrm>
            <a:off x="4495800" y="6459538"/>
            <a:ext cx="4646613" cy="396875"/>
          </a:xfrm>
          <a:prstGeom prst="rect">
            <a:avLst/>
          </a:prstGeom>
          <a:gradFill rotWithShape="0">
            <a:gsLst>
              <a:gs pos="0">
                <a:srgbClr val="800000"/>
              </a:gs>
              <a:gs pos="50000">
                <a:srgbClr val="FFCC66"/>
              </a:gs>
              <a:gs pos="100000">
                <a:srgbClr val="8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         Экологическая безопасность</a:t>
            </a:r>
          </a:p>
        </p:txBody>
      </p:sp>
      <p:sp>
        <p:nvSpPr>
          <p:cNvPr id="391193" name="AutoShape 25"/>
          <p:cNvSpPr>
            <a:spLocks noChangeArrowheads="1"/>
          </p:cNvSpPr>
          <p:nvPr/>
        </p:nvSpPr>
        <p:spPr bwMode="auto">
          <a:xfrm>
            <a:off x="4267200" y="6019800"/>
            <a:ext cx="914400" cy="4826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E37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6" name="AutoShape 26"/>
          <p:cNvSpPr>
            <a:spLocks noChangeArrowheads="1"/>
          </p:cNvSpPr>
          <p:nvPr/>
        </p:nvSpPr>
        <p:spPr bwMode="auto">
          <a:xfrm>
            <a:off x="4267200" y="609600"/>
            <a:ext cx="914400" cy="4826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7" name="AutoShape 27"/>
          <p:cNvSpPr>
            <a:spLocks noChangeArrowheads="1"/>
          </p:cNvSpPr>
          <p:nvPr/>
        </p:nvSpPr>
        <p:spPr bwMode="auto">
          <a:xfrm>
            <a:off x="8229600" y="6375400"/>
            <a:ext cx="914400" cy="4826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9C143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0" name="Схема 29"/>
          <p:cNvGraphicFramePr/>
          <p:nvPr/>
        </p:nvGraphicFramePr>
        <p:xfrm>
          <a:off x="0" y="990600"/>
          <a:ext cx="4267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91197" name="Picture 29" descr="Управление на расстоянии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68788" y="1524000"/>
            <a:ext cx="48752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lumMod val="50000"/>
                <a:alpha val="60000"/>
              </a:schemeClr>
            </a:glo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8022">
    <p:fade thruBlk="1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1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1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1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1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1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9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9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91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91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1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1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500"/>
                            </p:stCondLst>
                            <p:childTnLst>
                              <p:par>
                                <p:cTn id="5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391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391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500"/>
                            </p:stCondLst>
                            <p:childTnLst>
                              <p:par>
                                <p:cTn id="6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391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391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6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391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391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3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1" grpId="0" animBg="1"/>
      <p:bldP spid="391172" grpId="0" animBg="1"/>
      <p:bldP spid="391173" grpId="0" animBg="1"/>
      <p:bldP spid="391177" grpId="0" animBg="1"/>
      <p:bldP spid="391178" grpId="0" animBg="1"/>
      <p:bldP spid="391179" grpId="0" animBg="1"/>
      <p:bldP spid="391181" grpId="0" animBg="1"/>
      <p:bldP spid="391189" grpId="0" animBg="1"/>
      <p:bldP spid="391190" grpId="0" animBg="1"/>
      <p:bldP spid="391191" grpId="0" animBg="1" autoUpdateAnimBg="0"/>
      <p:bldP spid="391192" grpId="0" animBg="1" autoUpdateAnimBg="0"/>
      <p:bldP spid="3911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10" name="Picture 2" descr="Энергетика и Эколог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88900">
            <a:solidFill>
              <a:srgbClr val="11256D"/>
            </a:solidFill>
            <a:miter lim="800000"/>
            <a:headEnd/>
            <a:tailEnd/>
          </a:ln>
        </p:spPr>
      </p:pic>
      <p:sp>
        <p:nvSpPr>
          <p:cNvPr id="401411" name="Text Box 3"/>
          <p:cNvSpPr txBox="1">
            <a:spLocks noChangeArrowheads="1"/>
          </p:cNvSpPr>
          <p:nvPr/>
        </p:nvSpPr>
        <p:spPr bwMode="auto">
          <a:xfrm rot="5400000">
            <a:off x="-2419771" y="2909839"/>
            <a:ext cx="5601533" cy="762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1">
                <a:srgbClr val="000040"/>
              </a:gs>
              <a:gs pos="25000">
                <a:srgbClr val="400040"/>
              </a:gs>
              <a:gs pos="37500">
                <a:srgbClr val="8F0040"/>
              </a:gs>
              <a:gs pos="45000">
                <a:srgbClr val="F27300"/>
              </a:gs>
              <a:gs pos="50000">
                <a:srgbClr val="FFBF00"/>
              </a:gs>
              <a:gs pos="55000">
                <a:srgbClr val="F27300"/>
              </a:gs>
              <a:gs pos="62500">
                <a:srgbClr val="8F0040"/>
              </a:gs>
              <a:gs pos="75000">
                <a:srgbClr val="400040"/>
              </a:gs>
              <a:gs pos="89999">
                <a:srgbClr val="00004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anchorCtr="1">
            <a:spAutoFit/>
            <a:scene3d>
              <a:camera prst="perspectiveLeft">
                <a:rot lat="21304564" lon="597755" rev="52223"/>
              </a:camera>
              <a:lightRig rig="sunset" dir="t">
                <a:rot lat="0" lon="0" rev="3600000"/>
              </a:lightRig>
            </a:scene3d>
            <a:sp3d z="190500" extrusionH="120650" prstMaterial="metal">
              <a:bevelT w="114300" h="234950"/>
              <a:bevelB w="127000" h="184150"/>
              <a:extrusionClr>
                <a:schemeClr val="tx1">
                  <a:lumMod val="50000"/>
                </a:schemeClr>
              </a:extrusion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imes New Roman" pitchFamily="18" charset="0"/>
              </a:rPr>
              <a:t>ЭКОЛОГИЯ</a:t>
            </a:r>
          </a:p>
        </p:txBody>
      </p:sp>
      <p:sp>
        <p:nvSpPr>
          <p:cNvPr id="401412" name="Text Box 4"/>
          <p:cNvSpPr txBox="1">
            <a:spLocks noChangeArrowheads="1"/>
          </p:cNvSpPr>
          <p:nvPr/>
        </p:nvSpPr>
        <p:spPr bwMode="auto">
          <a:xfrm>
            <a:off x="4214810" y="685800"/>
            <a:ext cx="4714876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perspectiveRight" fov="3900000">
                <a:rot lat="597693" lon="19795393" rev="21547173"/>
              </a:camera>
              <a:lightRig rig="sunset" dir="t">
                <a:rot lat="0" lon="0" rev="9000000"/>
              </a:lightRig>
            </a:scene3d>
            <a:sp3d z="279400" extrusionH="57150" contourW="12700" prstMaterial="dkEdge">
              <a:bevelT w="279400" h="139700" prst="angle"/>
              <a:bevelB w="107950" h="165100" prst="divot"/>
            </a:sp3d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Мировая общественность встревожена экологическими проблемами, сопутствующими эксплуатации 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крупных электростанций, которые во многих случаях не обеспечивают экологически приемлемых норм выбросов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вредных веществ 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в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атмосферу.</a:t>
            </a:r>
          </a:p>
        </p:txBody>
      </p:sp>
      <p:sp>
        <p:nvSpPr>
          <p:cNvPr id="401413" name="AutoShape 5"/>
          <p:cNvSpPr>
            <a:spLocks noChangeArrowheads="1"/>
          </p:cNvSpPr>
          <p:nvPr/>
        </p:nvSpPr>
        <p:spPr bwMode="auto">
          <a:xfrm>
            <a:off x="8839200" y="6553200"/>
            <a:ext cx="39688" cy="36513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401414" name="AutoShape 6"/>
          <p:cNvSpPr>
            <a:spLocks noChangeArrowheads="1"/>
          </p:cNvSpPr>
          <p:nvPr/>
        </p:nvSpPr>
        <p:spPr bwMode="auto">
          <a:xfrm>
            <a:off x="0" y="304800"/>
            <a:ext cx="39688" cy="36513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401415" name="AutoShape 7"/>
          <p:cNvSpPr>
            <a:spLocks noChangeArrowheads="1"/>
          </p:cNvSpPr>
          <p:nvPr/>
        </p:nvSpPr>
        <p:spPr bwMode="auto">
          <a:xfrm>
            <a:off x="9144000" y="6858000"/>
            <a:ext cx="39688" cy="36513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401416" name="AutoShape 8"/>
          <p:cNvSpPr>
            <a:spLocks noChangeArrowheads="1"/>
          </p:cNvSpPr>
          <p:nvPr/>
        </p:nvSpPr>
        <p:spPr bwMode="auto">
          <a:xfrm>
            <a:off x="0" y="6821488"/>
            <a:ext cx="39688" cy="36512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401417" name="AutoShape 9"/>
          <p:cNvSpPr>
            <a:spLocks noChangeArrowheads="1"/>
          </p:cNvSpPr>
          <p:nvPr/>
        </p:nvSpPr>
        <p:spPr bwMode="auto">
          <a:xfrm>
            <a:off x="0" y="0"/>
            <a:ext cx="39688" cy="36513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401418" name="AutoShape 10"/>
          <p:cNvSpPr>
            <a:spLocks noChangeArrowheads="1"/>
          </p:cNvSpPr>
          <p:nvPr/>
        </p:nvSpPr>
        <p:spPr bwMode="auto">
          <a:xfrm>
            <a:off x="8839200" y="304800"/>
            <a:ext cx="39688" cy="36513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401419" name="AutoShape 11"/>
          <p:cNvSpPr>
            <a:spLocks noChangeArrowheads="1"/>
          </p:cNvSpPr>
          <p:nvPr/>
        </p:nvSpPr>
        <p:spPr bwMode="auto">
          <a:xfrm>
            <a:off x="9123363" y="0"/>
            <a:ext cx="39687" cy="36513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401420" name="Text Box 12"/>
          <p:cNvSpPr txBox="1"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chilly" dir="t"/>
            </a:scene3d>
            <a:sp3d extrusionH="114300" prstMaterial="dkEdge">
              <a:bevelT w="38100" h="38100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b="0" dirty="0">
                <a:latin typeface="Times New Roman" pitchFamily="18" charset="0"/>
              </a:rPr>
              <a:t> </a:t>
            </a:r>
            <a:r>
              <a:rPr lang="ru-RU" b="0" dirty="0">
                <a:solidFill>
                  <a:schemeClr val="tx2">
                    <a:lumMod val="75000"/>
                  </a:schemeClr>
                </a:solidFill>
              </a:rPr>
              <a:t>ЭКОЛОГИЧЕСКУЮ БЕЗОПАСНОСТЬ -  ОБЕСПЕЧИМ</a:t>
            </a:r>
            <a:r>
              <a:rPr lang="ru-RU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!</a:t>
            </a:r>
          </a:p>
        </p:txBody>
      </p:sp>
      <p:sp>
        <p:nvSpPr>
          <p:cNvPr id="401421" name="Text Box 13"/>
          <p:cNvSpPr txBox="1">
            <a:spLocks noChangeArrowheads="1"/>
          </p:cNvSpPr>
          <p:nvPr/>
        </p:nvSpPr>
        <p:spPr bwMode="auto">
          <a:xfrm>
            <a:off x="0" y="6357938"/>
            <a:ext cx="4429125" cy="584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Энергетическую независимость -  создадим!</a:t>
            </a:r>
          </a:p>
        </p:txBody>
      </p:sp>
      <p:pic>
        <p:nvPicPr>
          <p:cNvPr id="401422" name="Picture 14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929313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1425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0042"/>
            <a:ext cx="6200700" cy="1143000"/>
          </a:xfrm>
        </p:spPr>
        <p:txBody>
          <a:bodyPr>
            <a:scene3d>
              <a:camera prst="perspectiveRelaxedModerately">
                <a:rot lat="19475368" lon="20864748" rev="125776"/>
              </a:camera>
              <a:lightRig rig="sunrise" dir="t">
                <a:rot lat="0" lon="0" rev="12000000"/>
              </a:lightRig>
            </a:scene3d>
            <a:sp3d extrusionH="101600" prstMaterial="matte">
              <a:bevelT w="0" h="25400"/>
              <a:bevelB w="285750" h="114300"/>
            </a:sp3d>
          </a:bodyPr>
          <a:lstStyle/>
          <a:p>
            <a:pPr eaLnBrk="1" hangingPunct="1">
              <a:defRPr/>
            </a:pPr>
            <a:r>
              <a:rPr lang="ru-RU" sz="4800" dirty="0" smtClean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ЭКОЛОГИЯ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9414">
    <p:split orient="vert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1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1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1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1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01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01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40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0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40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3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800"/>
                            </p:stCondLst>
                            <p:childTnLst>
                              <p:par>
                                <p:cTn id="34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800"/>
                            </p:stCondLst>
                            <p:childTnLst>
                              <p:par>
                                <p:cTn id="3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401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401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8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3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800"/>
                            </p:stCondLst>
                            <p:childTnLst>
                              <p:par>
                                <p:cTn id="54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401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401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18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1875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195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animBg="1" autoUpdateAnimBg="0"/>
      <p:bldP spid="401412" grpId="0" build="p" autoUpdateAnimBg="0" advAuto="0"/>
      <p:bldP spid="401413" grpId="0" animBg="1"/>
      <p:bldP spid="401414" grpId="0" animBg="1"/>
      <p:bldP spid="401415" grpId="0" animBg="1"/>
      <p:bldP spid="401416" grpId="0" animBg="1"/>
      <p:bldP spid="401417" grpId="0" animBg="1"/>
      <p:bldP spid="401418" grpId="0" animBg="1"/>
      <p:bldP spid="401419" grpId="0" animBg="1"/>
      <p:bldP spid="401420" grpId="0" animBg="1" autoUpdateAnimBg="0"/>
      <p:bldP spid="401421" grpId="0" animBg="1" autoUpdateAnimBg="0"/>
      <p:bldP spid="40142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57200" y="609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>
              <a:latin typeface="Times New Roman" pitchFamily="18" charset="0"/>
            </a:endParaRPr>
          </a:p>
        </p:txBody>
      </p:sp>
      <p:sp>
        <p:nvSpPr>
          <p:cNvPr id="405507" name="AutoShape 3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verticalScroll">
            <a:avLst>
              <a:gd name="adj" fmla="val 12500"/>
            </a:avLst>
          </a:prstGeom>
          <a:gradFill rotWithShape="0">
            <a:gsLst>
              <a:gs pos="0">
                <a:srgbClr val="7A92EA"/>
              </a:gs>
              <a:gs pos="50000">
                <a:srgbClr val="454545"/>
              </a:gs>
              <a:gs pos="100000">
                <a:srgbClr val="7A92EA"/>
              </a:gs>
            </a:gsLst>
            <a:lin ang="5400000" scaled="1"/>
          </a:gra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5508" name="Text Box 4"/>
          <p:cNvSpPr txBox="1">
            <a:spLocks noChangeArrowheads="1"/>
          </p:cNvSpPr>
          <p:nvPr/>
        </p:nvSpPr>
        <p:spPr bwMode="auto">
          <a:xfrm>
            <a:off x="838200" y="990600"/>
            <a:ext cx="83058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000000"/>
                </a:solidFill>
                <a:latin typeface="Monotype Corsiva" pitchFamily="66" charset="0"/>
              </a:rPr>
              <a:t>__</a:t>
            </a:r>
            <a:r>
              <a:rPr lang="ru-RU" sz="2800" u="sng">
                <a:solidFill>
                  <a:srgbClr val="000000"/>
                </a:solidFill>
                <a:latin typeface="Monotype Corsiva" pitchFamily="66" charset="0"/>
              </a:rPr>
              <a:t>КАМЕРА  СГОРАНИЯ                                            </a:t>
            </a:r>
            <a:r>
              <a:rPr lang="ru-RU" sz="2000">
                <a:latin typeface="Arial" pitchFamily="34" charset="0"/>
              </a:rPr>
              <a:t>Тщательные рабочие испытания и опыт эксплуатации турбины показали надежную работу  </a:t>
            </a:r>
            <a:r>
              <a:rPr lang="ru-RU" sz="2000" i="1" u="sng">
                <a:latin typeface="Arial" pitchFamily="34" charset="0"/>
              </a:rPr>
              <a:t>топливной системы</a:t>
            </a:r>
            <a:r>
              <a:rPr lang="ru-RU" sz="2000">
                <a:latin typeface="Arial" pitchFamily="34" charset="0"/>
              </a:rPr>
              <a:t> </a:t>
            </a:r>
            <a:r>
              <a:rPr lang="ru-RU" sz="2000" i="1" u="sng">
                <a:latin typeface="Arial" pitchFamily="34" charset="0"/>
              </a:rPr>
              <a:t>и камеры сгорания</a:t>
            </a:r>
            <a:r>
              <a:rPr lang="ru-RU" sz="2000">
                <a:latin typeface="Arial" pitchFamily="34" charset="0"/>
              </a:rPr>
              <a:t>, которые пригодны для работы на разных видах топлива (причем и с весьма высоким содержанием сероводорода): природный, шахтный, сжиженный, попутный газы, биогаз, а также жидкое дизельное топливо и керосин. Низкие требования к качеству топлива (загрязненности примесями) сочетаются с отличными характеристиками по выбросам вредных продуктов сгорания, которые подтверждены соответствующими сертификатами официальных органов по охране окружающей среды.                                                                                               </a:t>
            </a:r>
            <a:r>
              <a:rPr lang="ru-RU" sz="2800"/>
              <a:t>У</a:t>
            </a:r>
            <a:r>
              <a:rPr lang="ru-RU" sz="2000"/>
              <a:t>РОВЕНЬ</a:t>
            </a:r>
            <a:r>
              <a:rPr lang="ru-RU" sz="2800"/>
              <a:t> </a:t>
            </a:r>
            <a:r>
              <a:rPr lang="ru-RU" sz="2000"/>
              <a:t>ВРЕДНЫХ ВЫБРОСОВ</a:t>
            </a:r>
            <a:r>
              <a:rPr lang="ru-RU" sz="2000">
                <a:latin typeface="Times New Roman" pitchFamily="18" charset="0"/>
              </a:rPr>
              <a:t>  </a:t>
            </a:r>
            <a:r>
              <a:rPr lang="ru-RU" sz="2800">
                <a:latin typeface="Times New Roman" pitchFamily="18" charset="0"/>
              </a:rPr>
              <a:t>при работе микро-           турбин  </a:t>
            </a:r>
            <a:r>
              <a:rPr lang="ru-RU" sz="2000"/>
              <a:t>СТОЛЬ НИЗОК</a:t>
            </a:r>
            <a:r>
              <a:rPr lang="ru-RU" sz="2800">
                <a:latin typeface="Arial" pitchFamily="34" charset="0"/>
              </a:rPr>
              <a:t>, </a:t>
            </a:r>
            <a:r>
              <a:rPr lang="ru-RU" i="1">
                <a:latin typeface="Monotype Corsiva" pitchFamily="66" charset="0"/>
              </a:rPr>
              <a:t>что</a:t>
            </a:r>
            <a:r>
              <a:rPr lang="ru-RU" i="1">
                <a:latin typeface="Arial" pitchFamily="34" charset="0"/>
              </a:rPr>
              <a:t> даже самые строгие экологические требования не препятствуют их применению в сферах любой производственно-хозяйственной деятельности человека.</a:t>
            </a:r>
            <a:endParaRPr lang="ru-RU" i="1">
              <a:latin typeface="Monotype Corsiva" pitchFamily="66" charset="0"/>
            </a:endParaRPr>
          </a:p>
          <a:p>
            <a:pPr>
              <a:spcBef>
                <a:spcPct val="50000"/>
              </a:spcBef>
            </a:pPr>
            <a:endParaRPr lang="ru-RU" i="1">
              <a:latin typeface="Monotype Corsiva" pitchFamily="66" charset="0"/>
            </a:endParaRPr>
          </a:p>
        </p:txBody>
      </p:sp>
      <p:sp>
        <p:nvSpPr>
          <p:cNvPr id="405509" name="Text Box 5"/>
          <p:cNvSpPr txBox="1">
            <a:spLocks noChangeArrowheads="1"/>
          </p:cNvSpPr>
          <p:nvPr/>
        </p:nvSpPr>
        <p:spPr bwMode="auto">
          <a:xfrm>
            <a:off x="2971800" y="228600"/>
            <a:ext cx="6172200" cy="701675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0"/>
              <a:t>         Э К О Л О Г И Я</a:t>
            </a:r>
          </a:p>
        </p:txBody>
      </p:sp>
      <p:pic>
        <p:nvPicPr>
          <p:cNvPr id="405510" name="Picture 6" descr="+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11" name="Picture 7" descr="+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12" name="Picture 8" descr="+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13" name="Picture 9" descr="+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514" name="AutoShape 10"/>
          <p:cNvSpPr>
            <a:spLocks noChangeArrowheads="1"/>
          </p:cNvSpPr>
          <p:nvPr/>
        </p:nvSpPr>
        <p:spPr bwMode="auto">
          <a:xfrm>
            <a:off x="0" y="5029200"/>
            <a:ext cx="914400" cy="914400"/>
          </a:xfrm>
          <a:prstGeom prst="star4">
            <a:avLst>
              <a:gd name="adj" fmla="val 12500"/>
            </a:avLst>
          </a:prstGeom>
          <a:solidFill>
            <a:srgbClr val="00CCFF"/>
          </a:solidFill>
          <a:ln w="539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5515" name="AutoShape 11"/>
          <p:cNvSpPr>
            <a:spLocks noChangeArrowheads="1"/>
          </p:cNvSpPr>
          <p:nvPr/>
        </p:nvSpPr>
        <p:spPr bwMode="auto">
          <a:xfrm>
            <a:off x="0" y="4267200"/>
            <a:ext cx="914400" cy="914400"/>
          </a:xfrm>
          <a:prstGeom prst="star4">
            <a:avLst>
              <a:gd name="adj" fmla="val 12500"/>
            </a:avLst>
          </a:prstGeom>
          <a:solidFill>
            <a:srgbClr val="000099"/>
          </a:solidFill>
          <a:ln w="539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5516" name="AutoShape 12"/>
          <p:cNvSpPr>
            <a:spLocks noChangeArrowheads="1"/>
          </p:cNvSpPr>
          <p:nvPr/>
        </p:nvSpPr>
        <p:spPr bwMode="auto">
          <a:xfrm>
            <a:off x="0" y="3505200"/>
            <a:ext cx="914400" cy="914400"/>
          </a:xfrm>
          <a:prstGeom prst="star4">
            <a:avLst>
              <a:gd name="adj" fmla="val 12500"/>
            </a:avLst>
          </a:prstGeom>
          <a:solidFill>
            <a:srgbClr val="00CCFF"/>
          </a:solidFill>
          <a:ln w="539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5517" name="AutoShape 13"/>
          <p:cNvSpPr>
            <a:spLocks noChangeArrowheads="1"/>
          </p:cNvSpPr>
          <p:nvPr/>
        </p:nvSpPr>
        <p:spPr bwMode="auto">
          <a:xfrm>
            <a:off x="0" y="2743200"/>
            <a:ext cx="914400" cy="914400"/>
          </a:xfrm>
          <a:prstGeom prst="star4">
            <a:avLst>
              <a:gd name="adj" fmla="val 12500"/>
            </a:avLst>
          </a:prstGeom>
          <a:solidFill>
            <a:srgbClr val="000099"/>
          </a:solidFill>
          <a:ln w="539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5518" name="AutoShape 14"/>
          <p:cNvSpPr>
            <a:spLocks noChangeArrowheads="1"/>
          </p:cNvSpPr>
          <p:nvPr/>
        </p:nvSpPr>
        <p:spPr bwMode="auto">
          <a:xfrm>
            <a:off x="0" y="1905000"/>
            <a:ext cx="914400" cy="914400"/>
          </a:xfrm>
          <a:prstGeom prst="star4">
            <a:avLst>
              <a:gd name="adj" fmla="val 12500"/>
            </a:avLst>
          </a:prstGeom>
          <a:solidFill>
            <a:srgbClr val="33CCCC"/>
          </a:solidFill>
          <a:ln w="539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5519" name="AutoShape 15"/>
          <p:cNvSpPr>
            <a:spLocks noChangeArrowheads="1"/>
          </p:cNvSpPr>
          <p:nvPr/>
        </p:nvSpPr>
        <p:spPr bwMode="auto">
          <a:xfrm>
            <a:off x="0" y="1066800"/>
            <a:ext cx="914400" cy="914400"/>
          </a:xfrm>
          <a:prstGeom prst="star4">
            <a:avLst>
              <a:gd name="adj" fmla="val 12500"/>
            </a:avLst>
          </a:prstGeom>
          <a:solidFill>
            <a:srgbClr val="000099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5520" name="AutoShape 16"/>
          <p:cNvSpPr>
            <a:spLocks noChangeArrowheads="1"/>
          </p:cNvSpPr>
          <p:nvPr/>
        </p:nvSpPr>
        <p:spPr bwMode="auto">
          <a:xfrm>
            <a:off x="0" y="152400"/>
            <a:ext cx="914400" cy="914400"/>
          </a:xfrm>
          <a:prstGeom prst="star4">
            <a:avLst>
              <a:gd name="adj" fmla="val 12500"/>
            </a:avLst>
          </a:prstGeom>
          <a:solidFill>
            <a:srgbClr val="00CCFF"/>
          </a:solidFill>
          <a:ln w="539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5521" name="Text Box 17"/>
          <p:cNvSpPr txBox="1">
            <a:spLocks noChangeArrowheads="1"/>
          </p:cNvSpPr>
          <p:nvPr/>
        </p:nvSpPr>
        <p:spPr bwMode="auto">
          <a:xfrm>
            <a:off x="1447800" y="1058863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>
              <a:latin typeface="Times New Roman" pitchFamily="18" charset="0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1447800" y="1287463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>
              <a:latin typeface="Times New Roman" pitchFamily="18" charset="0"/>
            </a:endParaRPr>
          </a:p>
        </p:txBody>
      </p:sp>
      <p:sp>
        <p:nvSpPr>
          <p:cNvPr id="405525" name="Text Box 21"/>
          <p:cNvSpPr txBox="1">
            <a:spLocks noChangeArrowheads="1"/>
          </p:cNvSpPr>
          <p:nvPr/>
        </p:nvSpPr>
        <p:spPr bwMode="auto">
          <a:xfrm>
            <a:off x="1219200" y="586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>
              <a:latin typeface="Times New Roman" pitchFamily="18" charset="0"/>
            </a:endParaRPr>
          </a:p>
        </p:txBody>
      </p:sp>
      <p:sp>
        <p:nvSpPr>
          <p:cNvPr id="405527" name="AutoShape 23"/>
          <p:cNvSpPr>
            <a:spLocks noChangeArrowheads="1"/>
          </p:cNvSpPr>
          <p:nvPr/>
        </p:nvSpPr>
        <p:spPr bwMode="auto">
          <a:xfrm>
            <a:off x="0" y="1066800"/>
            <a:ext cx="914400" cy="914400"/>
          </a:xfrm>
          <a:prstGeom prst="star4">
            <a:avLst>
              <a:gd name="adj" fmla="val 12500"/>
            </a:avLst>
          </a:prstGeom>
          <a:solidFill>
            <a:srgbClr val="00CCFF"/>
          </a:solidFill>
          <a:ln w="539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5528" name="AutoShape 24"/>
          <p:cNvSpPr>
            <a:spLocks noChangeArrowheads="1"/>
          </p:cNvSpPr>
          <p:nvPr/>
        </p:nvSpPr>
        <p:spPr bwMode="auto">
          <a:xfrm>
            <a:off x="152400" y="152400"/>
            <a:ext cx="914400" cy="914400"/>
          </a:xfrm>
          <a:prstGeom prst="star4">
            <a:avLst>
              <a:gd name="adj" fmla="val 12500"/>
            </a:avLst>
          </a:prstGeom>
          <a:solidFill>
            <a:srgbClr val="000099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5529" name="AutoShape 25"/>
          <p:cNvSpPr>
            <a:spLocks noChangeArrowheads="1"/>
          </p:cNvSpPr>
          <p:nvPr/>
        </p:nvSpPr>
        <p:spPr bwMode="auto">
          <a:xfrm>
            <a:off x="152400" y="2895600"/>
            <a:ext cx="914400" cy="914400"/>
          </a:xfrm>
          <a:prstGeom prst="star4">
            <a:avLst>
              <a:gd name="adj" fmla="val 12500"/>
            </a:avLst>
          </a:prstGeom>
          <a:solidFill>
            <a:srgbClr val="33CCCC"/>
          </a:solidFill>
          <a:ln w="539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5530" name="AutoShape 26"/>
          <p:cNvSpPr>
            <a:spLocks noChangeArrowheads="1"/>
          </p:cNvSpPr>
          <p:nvPr/>
        </p:nvSpPr>
        <p:spPr bwMode="auto">
          <a:xfrm>
            <a:off x="152400" y="1981200"/>
            <a:ext cx="914400" cy="914400"/>
          </a:xfrm>
          <a:prstGeom prst="star4">
            <a:avLst>
              <a:gd name="adj" fmla="val 12500"/>
            </a:avLst>
          </a:prstGeom>
          <a:solidFill>
            <a:srgbClr val="000099"/>
          </a:solidFill>
          <a:ln w="539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5531" name="AutoShape 27"/>
          <p:cNvSpPr>
            <a:spLocks noChangeArrowheads="1"/>
          </p:cNvSpPr>
          <p:nvPr/>
        </p:nvSpPr>
        <p:spPr bwMode="auto">
          <a:xfrm>
            <a:off x="0" y="5105400"/>
            <a:ext cx="914400" cy="914400"/>
          </a:xfrm>
          <a:prstGeom prst="star4">
            <a:avLst>
              <a:gd name="adj" fmla="val 12500"/>
            </a:avLst>
          </a:prstGeom>
          <a:solidFill>
            <a:srgbClr val="000099"/>
          </a:solidFill>
          <a:ln w="539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5532" name="AutoShape 28"/>
          <p:cNvSpPr>
            <a:spLocks noChangeArrowheads="1"/>
          </p:cNvSpPr>
          <p:nvPr/>
        </p:nvSpPr>
        <p:spPr bwMode="auto">
          <a:xfrm>
            <a:off x="228600" y="4343400"/>
            <a:ext cx="914400" cy="914400"/>
          </a:xfrm>
          <a:prstGeom prst="star4">
            <a:avLst>
              <a:gd name="adj" fmla="val 12500"/>
            </a:avLst>
          </a:prstGeom>
          <a:solidFill>
            <a:srgbClr val="00CCFF"/>
          </a:solidFill>
          <a:ln w="539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5533" name="AutoShape 29"/>
          <p:cNvSpPr>
            <a:spLocks noChangeArrowheads="1"/>
          </p:cNvSpPr>
          <p:nvPr/>
        </p:nvSpPr>
        <p:spPr bwMode="auto">
          <a:xfrm>
            <a:off x="0" y="3657600"/>
            <a:ext cx="914400" cy="914400"/>
          </a:xfrm>
          <a:prstGeom prst="star4">
            <a:avLst>
              <a:gd name="adj" fmla="val 12500"/>
            </a:avLst>
          </a:prstGeom>
          <a:solidFill>
            <a:srgbClr val="000099"/>
          </a:solidFill>
          <a:ln w="539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5534" name="Picture 30" descr="+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35" name="Picture 31" descr="+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37" name="Picture 33" descr="+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38" name="Picture 34" descr="+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539" name="AutoShape 35"/>
          <p:cNvSpPr>
            <a:spLocks noChangeArrowheads="1"/>
          </p:cNvSpPr>
          <p:nvPr/>
        </p:nvSpPr>
        <p:spPr bwMode="auto">
          <a:xfrm>
            <a:off x="304800" y="457200"/>
            <a:ext cx="914400" cy="9144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5540" name="AutoShape 36"/>
          <p:cNvSpPr>
            <a:spLocks noChangeArrowheads="1"/>
          </p:cNvSpPr>
          <p:nvPr/>
        </p:nvSpPr>
        <p:spPr bwMode="auto">
          <a:xfrm>
            <a:off x="0" y="5943600"/>
            <a:ext cx="914400" cy="9144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5541" name="AutoShape 37"/>
          <p:cNvSpPr>
            <a:spLocks noChangeArrowheads="1"/>
          </p:cNvSpPr>
          <p:nvPr/>
        </p:nvSpPr>
        <p:spPr bwMode="auto">
          <a:xfrm>
            <a:off x="8229600" y="914400"/>
            <a:ext cx="914400" cy="9144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5543" name="AutoShape 39"/>
          <p:cNvSpPr>
            <a:spLocks noChangeArrowheads="1"/>
          </p:cNvSpPr>
          <p:nvPr/>
        </p:nvSpPr>
        <p:spPr bwMode="auto">
          <a:xfrm>
            <a:off x="8229600" y="5257800"/>
            <a:ext cx="914400" cy="9144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63" name="Text Box 40"/>
          <p:cNvSpPr txBox="1">
            <a:spLocks noChangeArrowheads="1"/>
          </p:cNvSpPr>
          <p:nvPr/>
        </p:nvSpPr>
        <p:spPr bwMode="auto">
          <a:xfrm>
            <a:off x="838200" y="4876800"/>
            <a:ext cx="8305800" cy="1981200"/>
          </a:xfrm>
          <a:prstGeom prst="rect">
            <a:avLst/>
          </a:prstGeom>
          <a:noFill/>
          <a:ln w="50800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 b="0">
              <a:latin typeface="Times New Roman" pitchFamily="18" charset="0"/>
            </a:endParaRPr>
          </a:p>
        </p:txBody>
      </p:sp>
      <p:pic>
        <p:nvPicPr>
          <p:cNvPr id="405545" name="Picture 41" descr="+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46" name="Picture 42" descr="+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47" name="Picture 43" descr="+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48" name="Picture 44" descr="+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49" name="Picture 45" descr="+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50" name="Picture 46" descr="+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51" name="Picture 47" descr="+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52" name="Picture 48" descr="+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53" name="Picture 49" descr="+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54" name="Picture 50" descr="+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18216">
    <p:split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4055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" fill="hold"/>
                                        <p:tgtEl>
                                          <p:spTgt spid="4055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55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5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5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5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05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5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055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055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2" dur="500"/>
                                        <p:tgtEl>
                                          <p:spTgt spid="405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7" dur="500"/>
                                        <p:tgtEl>
                                          <p:spTgt spid="4055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05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"/>
                            </p:stCondLst>
                            <p:childTnLst>
                              <p:par>
                                <p:cTn id="108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5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5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5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5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05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405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405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5" dur="500"/>
                                        <p:tgtEl>
                                          <p:spTgt spid="405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405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0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0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05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05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0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0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75"/>
                            </p:stCondLst>
                            <p:childTnLst>
                              <p:par>
                                <p:cTn id="16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50"/>
                            </p:stCondLst>
                            <p:childTnLst>
                              <p:par>
                                <p:cTn id="16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25"/>
                            </p:stCondLst>
                            <p:childTnLst>
                              <p:par>
                                <p:cTn id="16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800"/>
                            </p:stCondLst>
                            <p:childTnLst>
                              <p:par>
                                <p:cTn id="17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875"/>
                            </p:stCondLst>
                            <p:childTnLst>
                              <p:par>
                                <p:cTn id="17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950"/>
                            </p:stCondLst>
                            <p:childTnLst>
                              <p:par>
                                <p:cTn id="17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0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450"/>
                            </p:stCondLst>
                            <p:childTnLst>
                              <p:par>
                                <p:cTn id="18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0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0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950"/>
                            </p:stCondLst>
                            <p:childTnLst>
                              <p:par>
                                <p:cTn id="18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05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05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450"/>
                            </p:stCondLst>
                            <p:childTnLst>
                              <p:par>
                                <p:cTn id="19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0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0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0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0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950"/>
                            </p:stCondLst>
                            <p:childTnLst>
                              <p:par>
                                <p:cTn id="19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05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05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05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05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450"/>
                            </p:stCondLst>
                            <p:childTnLst>
                              <p:par>
                                <p:cTn id="20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05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0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05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05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950"/>
                            </p:stCondLst>
                            <p:childTnLst>
                              <p:par>
                                <p:cTn id="21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0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0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05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05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7" grpId="0" animBg="1"/>
      <p:bldP spid="405508" grpId="0" autoUpdateAnimBg="0"/>
      <p:bldP spid="405509" grpId="0" autoUpdateAnimBg="0"/>
      <p:bldP spid="405514" grpId="0" animBg="1"/>
      <p:bldP spid="405515" grpId="0" animBg="1"/>
      <p:bldP spid="405516" grpId="0" animBg="1"/>
      <p:bldP spid="405517" grpId="0" animBg="1"/>
      <p:bldP spid="405518" grpId="0" animBg="1"/>
      <p:bldP spid="405519" grpId="0" animBg="1"/>
      <p:bldP spid="405520" grpId="0" animBg="1"/>
      <p:bldP spid="405521" grpId="0" autoUpdateAnimBg="0"/>
      <p:bldP spid="405525" grpId="0" autoUpdateAnimBg="0"/>
      <p:bldP spid="405527" grpId="0" animBg="1"/>
      <p:bldP spid="405528" grpId="0" animBg="1"/>
      <p:bldP spid="405529" grpId="0" animBg="1"/>
      <p:bldP spid="405530" grpId="0" animBg="1"/>
      <p:bldP spid="405531" grpId="0" animBg="1"/>
      <p:bldP spid="405532" grpId="0" animBg="1"/>
      <p:bldP spid="405533" grpId="0" animBg="1"/>
      <p:bldP spid="405539" grpId="0" animBg="1"/>
      <p:bldP spid="405540" grpId="0" animBg="1"/>
      <p:bldP spid="405541" grpId="0" animBg="1"/>
      <p:bldP spid="4055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457200" y="609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>
              <a:latin typeface="Times New Roman" pitchFamily="18" charset="0"/>
            </a:endParaRPr>
          </a:p>
        </p:txBody>
      </p:sp>
      <p:sp>
        <p:nvSpPr>
          <p:cNvPr id="531459" name="AutoShape 3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verticalScroll">
            <a:avLst>
              <a:gd name="adj" fmla="val 12500"/>
            </a:avLst>
          </a:prstGeom>
          <a:gradFill rotWithShape="0">
            <a:gsLst>
              <a:gs pos="0">
                <a:srgbClr val="7A92EA"/>
              </a:gs>
              <a:gs pos="50000">
                <a:srgbClr val="454545"/>
              </a:gs>
              <a:gs pos="100000">
                <a:srgbClr val="7A92EA"/>
              </a:gs>
            </a:gsLst>
            <a:lin ang="5400000" scaled="1"/>
          </a:gra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1460" name="Text Box 4"/>
          <p:cNvSpPr txBox="1">
            <a:spLocks noChangeArrowheads="1"/>
          </p:cNvSpPr>
          <p:nvPr/>
        </p:nvSpPr>
        <p:spPr bwMode="auto">
          <a:xfrm>
            <a:off x="838200" y="990600"/>
            <a:ext cx="83058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000000"/>
                </a:solidFill>
                <a:latin typeface="Monotype Corsiva" pitchFamily="66" charset="0"/>
              </a:rPr>
              <a:t>__</a:t>
            </a:r>
            <a:r>
              <a:rPr lang="ru-RU" sz="2800" u="sng">
                <a:solidFill>
                  <a:srgbClr val="000000"/>
                </a:solidFill>
                <a:latin typeface="Monotype Corsiva" pitchFamily="66" charset="0"/>
              </a:rPr>
              <a:t>КАМЕРА  СГОРАНИЯ                                            </a:t>
            </a:r>
            <a:r>
              <a:rPr lang="ru-RU" sz="2000">
                <a:latin typeface="Arial" pitchFamily="34" charset="0"/>
              </a:rPr>
              <a:t>Тщательные рабочие испытания и опыт эксплуатации турбины показали надежную работу  </a:t>
            </a:r>
            <a:r>
              <a:rPr lang="ru-RU" sz="2000" i="1" u="sng">
                <a:latin typeface="Arial" pitchFamily="34" charset="0"/>
              </a:rPr>
              <a:t>топливной системы</a:t>
            </a:r>
            <a:r>
              <a:rPr lang="ru-RU" sz="2000">
                <a:latin typeface="Arial" pitchFamily="34" charset="0"/>
              </a:rPr>
              <a:t> </a:t>
            </a:r>
            <a:r>
              <a:rPr lang="ru-RU" sz="2000" i="1" u="sng">
                <a:latin typeface="Arial" pitchFamily="34" charset="0"/>
              </a:rPr>
              <a:t>и камеры сгорания</a:t>
            </a:r>
            <a:r>
              <a:rPr lang="ru-RU" sz="2000">
                <a:latin typeface="Arial" pitchFamily="34" charset="0"/>
              </a:rPr>
              <a:t>, которые пригодны для работы на разных видах топлива (причем и с весьма высоким содержанием сероводорода): природный, шахтный, сжиженный, попутный газы, биогаз, а также жидкое дизельное топливо и керосин. Низкие требования к качеству топлива (загрязненности примесями) сочетаются с отличными характеристиками по выбросам вредных продуктов сгорания, которые подтверждены соответствующими сертификатами официальных органов по охране окружающей среды.                                                                                               </a:t>
            </a:r>
            <a:r>
              <a:rPr lang="ru-RU" sz="2800"/>
              <a:t>У</a:t>
            </a:r>
            <a:r>
              <a:rPr lang="ru-RU" sz="2000"/>
              <a:t>РОВЕНЬ</a:t>
            </a:r>
            <a:r>
              <a:rPr lang="ru-RU" sz="2800"/>
              <a:t> </a:t>
            </a:r>
            <a:r>
              <a:rPr lang="ru-RU" sz="2000"/>
              <a:t>ВРЕДНЫХ ВЫБРОСОВ</a:t>
            </a:r>
            <a:r>
              <a:rPr lang="ru-RU" sz="2000">
                <a:latin typeface="Times New Roman" pitchFamily="18" charset="0"/>
              </a:rPr>
              <a:t>  </a:t>
            </a:r>
            <a:r>
              <a:rPr lang="ru-RU" sz="2800">
                <a:latin typeface="Times New Roman" pitchFamily="18" charset="0"/>
              </a:rPr>
              <a:t>при работе микро-           турбин  </a:t>
            </a:r>
            <a:r>
              <a:rPr lang="ru-RU" sz="2000"/>
              <a:t>СТОЛЬ НИЗОК</a:t>
            </a:r>
            <a:r>
              <a:rPr lang="ru-RU" sz="2800">
                <a:latin typeface="Arial" pitchFamily="34" charset="0"/>
              </a:rPr>
              <a:t>, </a:t>
            </a:r>
            <a:r>
              <a:rPr lang="ru-RU" i="1">
                <a:latin typeface="Monotype Corsiva" pitchFamily="66" charset="0"/>
              </a:rPr>
              <a:t>что</a:t>
            </a:r>
            <a:r>
              <a:rPr lang="ru-RU" i="1">
                <a:latin typeface="Arial" pitchFamily="34" charset="0"/>
              </a:rPr>
              <a:t> даже самые строгие экологические требования не препятствуют их применению в сферах любой производственно-хозяйственной деятельности человека.</a:t>
            </a:r>
            <a:endParaRPr lang="ru-RU" i="1">
              <a:latin typeface="Monotype Corsiva" pitchFamily="66" charset="0"/>
            </a:endParaRPr>
          </a:p>
          <a:p>
            <a:pPr>
              <a:spcBef>
                <a:spcPct val="50000"/>
              </a:spcBef>
            </a:pPr>
            <a:endParaRPr lang="ru-RU" i="1">
              <a:latin typeface="Monotype Corsiva" pitchFamily="66" charset="0"/>
            </a:endParaRPr>
          </a:p>
        </p:txBody>
      </p:sp>
      <p:sp>
        <p:nvSpPr>
          <p:cNvPr id="531461" name="Text Box 5"/>
          <p:cNvSpPr txBox="1">
            <a:spLocks noChangeArrowheads="1"/>
          </p:cNvSpPr>
          <p:nvPr/>
        </p:nvSpPr>
        <p:spPr bwMode="auto">
          <a:xfrm>
            <a:off x="2971800" y="228600"/>
            <a:ext cx="6172200" cy="701675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perspectiveBelow"/>
              <a:lightRig rig="contrasting" dir="t">
                <a:rot lat="0" lon="0" rev="14400000"/>
              </a:lightRig>
            </a:scene3d>
            <a:sp3d extrusionH="431800" prstMaterial="dkEdge">
              <a:bevelT w="38100" h="38100"/>
              <a:extrusionClr>
                <a:srgbClr val="FFFF81"/>
              </a:extrusionClr>
              <a:contourClr>
                <a:srgbClr val="580041"/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        Э К О Л О Г И Я</a:t>
            </a:r>
          </a:p>
        </p:txBody>
      </p:sp>
      <p:pic>
        <p:nvPicPr>
          <p:cNvPr id="531462" name="Picture 6" descr="+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463" name="Picture 7" descr="+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464" name="Picture 8" descr="+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465" name="Picture 9" descr="+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1466" name="AutoShape 10"/>
          <p:cNvSpPr>
            <a:spLocks noChangeArrowheads="1"/>
          </p:cNvSpPr>
          <p:nvPr/>
        </p:nvSpPr>
        <p:spPr bwMode="auto">
          <a:xfrm>
            <a:off x="0" y="5029200"/>
            <a:ext cx="914400" cy="914400"/>
          </a:xfrm>
          <a:prstGeom prst="star4">
            <a:avLst>
              <a:gd name="adj" fmla="val 12500"/>
            </a:avLst>
          </a:prstGeom>
          <a:solidFill>
            <a:srgbClr val="00CCFF"/>
          </a:solidFill>
          <a:ln w="539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1467" name="AutoShape 11"/>
          <p:cNvSpPr>
            <a:spLocks noChangeArrowheads="1"/>
          </p:cNvSpPr>
          <p:nvPr/>
        </p:nvSpPr>
        <p:spPr bwMode="auto">
          <a:xfrm>
            <a:off x="0" y="4267200"/>
            <a:ext cx="914400" cy="914400"/>
          </a:xfrm>
          <a:prstGeom prst="star4">
            <a:avLst>
              <a:gd name="adj" fmla="val 12500"/>
            </a:avLst>
          </a:prstGeom>
          <a:solidFill>
            <a:srgbClr val="000099"/>
          </a:solidFill>
          <a:ln w="539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1468" name="AutoShape 12"/>
          <p:cNvSpPr>
            <a:spLocks noChangeArrowheads="1"/>
          </p:cNvSpPr>
          <p:nvPr/>
        </p:nvSpPr>
        <p:spPr bwMode="auto">
          <a:xfrm>
            <a:off x="0" y="3505200"/>
            <a:ext cx="914400" cy="914400"/>
          </a:xfrm>
          <a:prstGeom prst="star4">
            <a:avLst>
              <a:gd name="adj" fmla="val 12500"/>
            </a:avLst>
          </a:prstGeom>
          <a:solidFill>
            <a:srgbClr val="00CCFF"/>
          </a:solidFill>
          <a:ln w="539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1469" name="AutoShape 13"/>
          <p:cNvSpPr>
            <a:spLocks noChangeArrowheads="1"/>
          </p:cNvSpPr>
          <p:nvPr/>
        </p:nvSpPr>
        <p:spPr bwMode="auto">
          <a:xfrm>
            <a:off x="0" y="2743200"/>
            <a:ext cx="914400" cy="914400"/>
          </a:xfrm>
          <a:prstGeom prst="star4">
            <a:avLst>
              <a:gd name="adj" fmla="val 12500"/>
            </a:avLst>
          </a:prstGeom>
          <a:solidFill>
            <a:srgbClr val="000099"/>
          </a:solidFill>
          <a:ln w="539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1470" name="AutoShape 14"/>
          <p:cNvSpPr>
            <a:spLocks noChangeArrowheads="1"/>
          </p:cNvSpPr>
          <p:nvPr/>
        </p:nvSpPr>
        <p:spPr bwMode="auto">
          <a:xfrm>
            <a:off x="0" y="1905000"/>
            <a:ext cx="914400" cy="914400"/>
          </a:xfrm>
          <a:prstGeom prst="star4">
            <a:avLst>
              <a:gd name="adj" fmla="val 12500"/>
            </a:avLst>
          </a:prstGeom>
          <a:solidFill>
            <a:srgbClr val="33CCCC"/>
          </a:solidFill>
          <a:ln w="539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1471" name="AutoShape 15"/>
          <p:cNvSpPr>
            <a:spLocks noChangeArrowheads="1"/>
          </p:cNvSpPr>
          <p:nvPr/>
        </p:nvSpPr>
        <p:spPr bwMode="auto">
          <a:xfrm>
            <a:off x="0" y="1066800"/>
            <a:ext cx="914400" cy="914400"/>
          </a:xfrm>
          <a:prstGeom prst="star4">
            <a:avLst>
              <a:gd name="adj" fmla="val 12500"/>
            </a:avLst>
          </a:prstGeom>
          <a:solidFill>
            <a:srgbClr val="000099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1472" name="AutoShape 16"/>
          <p:cNvSpPr>
            <a:spLocks noChangeArrowheads="1"/>
          </p:cNvSpPr>
          <p:nvPr/>
        </p:nvSpPr>
        <p:spPr bwMode="auto">
          <a:xfrm>
            <a:off x="0" y="152400"/>
            <a:ext cx="914400" cy="914400"/>
          </a:xfrm>
          <a:prstGeom prst="star4">
            <a:avLst>
              <a:gd name="adj" fmla="val 12500"/>
            </a:avLst>
          </a:prstGeom>
          <a:solidFill>
            <a:srgbClr val="00CCFF"/>
          </a:solidFill>
          <a:ln w="539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1473" name="Text Box 17"/>
          <p:cNvSpPr txBox="1">
            <a:spLocks noChangeArrowheads="1"/>
          </p:cNvSpPr>
          <p:nvPr/>
        </p:nvSpPr>
        <p:spPr bwMode="auto">
          <a:xfrm>
            <a:off x="1447800" y="1058863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>
              <a:latin typeface="Times New Roman" pitchFamily="18" charset="0"/>
            </a:endParaRPr>
          </a:p>
        </p:txBody>
      </p:sp>
      <p:sp>
        <p:nvSpPr>
          <p:cNvPr id="1044" name="Text Box 18"/>
          <p:cNvSpPr txBox="1">
            <a:spLocks noChangeArrowheads="1"/>
          </p:cNvSpPr>
          <p:nvPr/>
        </p:nvSpPr>
        <p:spPr bwMode="auto">
          <a:xfrm>
            <a:off x="1447800" y="1287463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>
              <a:latin typeface="Times New Roman" pitchFamily="18" charset="0"/>
            </a:endParaRPr>
          </a:p>
        </p:txBody>
      </p:sp>
      <p:sp>
        <p:nvSpPr>
          <p:cNvPr id="531475" name="Text Box 19"/>
          <p:cNvSpPr txBox="1">
            <a:spLocks noChangeArrowheads="1"/>
          </p:cNvSpPr>
          <p:nvPr/>
        </p:nvSpPr>
        <p:spPr bwMode="auto">
          <a:xfrm>
            <a:off x="838200" y="762000"/>
            <a:ext cx="8305800" cy="579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A200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         </a:t>
            </a:r>
            <a:r>
              <a:rPr lang="ru-RU" sz="32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КАМЕРА СГОРАНИЯ</a:t>
            </a:r>
          </a:p>
        </p:txBody>
      </p:sp>
      <p:sp>
        <p:nvSpPr>
          <p:cNvPr id="531477" name="Text Box 21"/>
          <p:cNvSpPr txBox="1">
            <a:spLocks noChangeArrowheads="1"/>
          </p:cNvSpPr>
          <p:nvPr/>
        </p:nvSpPr>
        <p:spPr bwMode="auto">
          <a:xfrm>
            <a:off x="1219200" y="586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>
              <a:latin typeface="Times New Roman" pitchFamily="18" charset="0"/>
            </a:endParaRPr>
          </a:p>
        </p:txBody>
      </p:sp>
      <p:sp>
        <p:nvSpPr>
          <p:cNvPr id="531478" name="Text Box 22"/>
          <p:cNvSpPr txBox="1">
            <a:spLocks noChangeArrowheads="1"/>
          </p:cNvSpPr>
          <p:nvPr/>
        </p:nvSpPr>
        <p:spPr bwMode="auto">
          <a:xfrm>
            <a:off x="838200" y="5943600"/>
            <a:ext cx="8305800" cy="914400"/>
          </a:xfrm>
          <a:prstGeom prst="rect">
            <a:avLst/>
          </a:prstGeom>
          <a:gradFill rotWithShape="0">
            <a:gsLst>
              <a:gs pos="0">
                <a:srgbClr val="800000"/>
              </a:gs>
              <a:gs pos="50000">
                <a:srgbClr val="3B0000"/>
              </a:gs>
              <a:gs pos="100000">
                <a:srgbClr val="8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Микротурбина работает на обеднённой топливной смеси, благодаря чему в отходящих газах содержится до 15% кислорода!</a:t>
            </a:r>
          </a:p>
        </p:txBody>
      </p:sp>
      <p:sp>
        <p:nvSpPr>
          <p:cNvPr id="531479" name="AutoShape 23"/>
          <p:cNvSpPr>
            <a:spLocks noChangeArrowheads="1"/>
          </p:cNvSpPr>
          <p:nvPr/>
        </p:nvSpPr>
        <p:spPr bwMode="auto">
          <a:xfrm>
            <a:off x="0" y="1066800"/>
            <a:ext cx="914400" cy="914400"/>
          </a:xfrm>
          <a:prstGeom prst="star4">
            <a:avLst>
              <a:gd name="adj" fmla="val 12500"/>
            </a:avLst>
          </a:prstGeom>
          <a:solidFill>
            <a:srgbClr val="00CCFF"/>
          </a:solidFill>
          <a:ln w="539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1480" name="AutoShape 24"/>
          <p:cNvSpPr>
            <a:spLocks noChangeArrowheads="1"/>
          </p:cNvSpPr>
          <p:nvPr/>
        </p:nvSpPr>
        <p:spPr bwMode="auto">
          <a:xfrm>
            <a:off x="152400" y="152400"/>
            <a:ext cx="914400" cy="914400"/>
          </a:xfrm>
          <a:prstGeom prst="star4">
            <a:avLst>
              <a:gd name="adj" fmla="val 12500"/>
            </a:avLst>
          </a:prstGeom>
          <a:solidFill>
            <a:srgbClr val="000099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1481" name="AutoShape 25"/>
          <p:cNvSpPr>
            <a:spLocks noChangeArrowheads="1"/>
          </p:cNvSpPr>
          <p:nvPr/>
        </p:nvSpPr>
        <p:spPr bwMode="auto">
          <a:xfrm>
            <a:off x="152400" y="2895600"/>
            <a:ext cx="914400" cy="914400"/>
          </a:xfrm>
          <a:prstGeom prst="star4">
            <a:avLst>
              <a:gd name="adj" fmla="val 12500"/>
            </a:avLst>
          </a:prstGeom>
          <a:solidFill>
            <a:srgbClr val="33CCCC"/>
          </a:solidFill>
          <a:ln w="539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1482" name="AutoShape 26"/>
          <p:cNvSpPr>
            <a:spLocks noChangeArrowheads="1"/>
          </p:cNvSpPr>
          <p:nvPr/>
        </p:nvSpPr>
        <p:spPr bwMode="auto">
          <a:xfrm>
            <a:off x="152400" y="1981200"/>
            <a:ext cx="914400" cy="914400"/>
          </a:xfrm>
          <a:prstGeom prst="star4">
            <a:avLst>
              <a:gd name="adj" fmla="val 12500"/>
            </a:avLst>
          </a:prstGeom>
          <a:solidFill>
            <a:srgbClr val="000099"/>
          </a:solidFill>
          <a:ln w="539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1483" name="AutoShape 27"/>
          <p:cNvSpPr>
            <a:spLocks noChangeArrowheads="1"/>
          </p:cNvSpPr>
          <p:nvPr/>
        </p:nvSpPr>
        <p:spPr bwMode="auto">
          <a:xfrm>
            <a:off x="0" y="5105400"/>
            <a:ext cx="914400" cy="914400"/>
          </a:xfrm>
          <a:prstGeom prst="star4">
            <a:avLst>
              <a:gd name="adj" fmla="val 12500"/>
            </a:avLst>
          </a:prstGeom>
          <a:solidFill>
            <a:srgbClr val="000099"/>
          </a:solidFill>
          <a:ln w="539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1484" name="AutoShape 28"/>
          <p:cNvSpPr>
            <a:spLocks noChangeArrowheads="1"/>
          </p:cNvSpPr>
          <p:nvPr/>
        </p:nvSpPr>
        <p:spPr bwMode="auto">
          <a:xfrm>
            <a:off x="228600" y="4343400"/>
            <a:ext cx="914400" cy="914400"/>
          </a:xfrm>
          <a:prstGeom prst="star4">
            <a:avLst>
              <a:gd name="adj" fmla="val 12500"/>
            </a:avLst>
          </a:prstGeom>
          <a:solidFill>
            <a:srgbClr val="00CCFF"/>
          </a:solidFill>
          <a:ln w="539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1485" name="AutoShape 29"/>
          <p:cNvSpPr>
            <a:spLocks noChangeArrowheads="1"/>
          </p:cNvSpPr>
          <p:nvPr/>
        </p:nvSpPr>
        <p:spPr bwMode="auto">
          <a:xfrm>
            <a:off x="0" y="3657600"/>
            <a:ext cx="914400" cy="914400"/>
          </a:xfrm>
          <a:prstGeom prst="star4">
            <a:avLst>
              <a:gd name="adj" fmla="val 12500"/>
            </a:avLst>
          </a:prstGeom>
          <a:solidFill>
            <a:srgbClr val="000099"/>
          </a:solidFill>
          <a:ln w="539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31486" name="Picture 30" descr="+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487" name="Picture 31" descr="+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489" name="Picture 33" descr="+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490" name="Picture 34" descr="+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1491" name="AutoShape 35"/>
          <p:cNvSpPr>
            <a:spLocks noChangeArrowheads="1"/>
          </p:cNvSpPr>
          <p:nvPr/>
        </p:nvSpPr>
        <p:spPr bwMode="auto">
          <a:xfrm>
            <a:off x="304800" y="457200"/>
            <a:ext cx="914400" cy="9144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1492" name="AutoShape 36"/>
          <p:cNvSpPr>
            <a:spLocks noChangeArrowheads="1"/>
          </p:cNvSpPr>
          <p:nvPr/>
        </p:nvSpPr>
        <p:spPr bwMode="auto">
          <a:xfrm>
            <a:off x="0" y="5943600"/>
            <a:ext cx="914400" cy="9144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1493" name="AutoShape 37"/>
          <p:cNvSpPr>
            <a:spLocks noChangeArrowheads="1"/>
          </p:cNvSpPr>
          <p:nvPr/>
        </p:nvSpPr>
        <p:spPr bwMode="auto">
          <a:xfrm>
            <a:off x="8229600" y="914400"/>
            <a:ext cx="914400" cy="9144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1494" name="Text Box 38"/>
          <p:cNvSpPr txBox="1">
            <a:spLocks noChangeArrowheads="1"/>
          </p:cNvSpPr>
          <p:nvPr/>
        </p:nvSpPr>
        <p:spPr bwMode="auto">
          <a:xfrm>
            <a:off x="838200" y="5943600"/>
            <a:ext cx="8305800" cy="762000"/>
          </a:xfrm>
          <a:prstGeom prst="rect">
            <a:avLst/>
          </a:prstGeom>
          <a:gradFill rotWithShape="0">
            <a:gsLst>
              <a:gs pos="0">
                <a:srgbClr val="800000"/>
              </a:gs>
              <a:gs pos="50000">
                <a:srgbClr val="3B0000"/>
              </a:gs>
              <a:gs pos="100000">
                <a:srgbClr val="8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                             Эмиссия вредных газов при работе микротурбины               </a:t>
            </a:r>
            <a:r>
              <a:rPr lang="ru-RU" u="sng">
                <a:latin typeface="Monotype Corsiva" pitchFamily="66" charset="0"/>
              </a:rPr>
              <a:t>в 10 –ки  раз меньше</a:t>
            </a:r>
            <a:r>
              <a:rPr lang="ru-RU" sz="2000">
                <a:latin typeface="Times New Roman" pitchFamily="18" charset="0"/>
              </a:rPr>
              <a:t>, чем  у газопоршневых генераторов!</a:t>
            </a:r>
          </a:p>
        </p:txBody>
      </p:sp>
      <p:sp>
        <p:nvSpPr>
          <p:cNvPr id="531495" name="AutoShape 39"/>
          <p:cNvSpPr>
            <a:spLocks noChangeArrowheads="1"/>
          </p:cNvSpPr>
          <p:nvPr/>
        </p:nvSpPr>
        <p:spPr bwMode="auto">
          <a:xfrm>
            <a:off x="8229600" y="5257800"/>
            <a:ext cx="914400" cy="9144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64" name="Text Box 40"/>
          <p:cNvSpPr txBox="1">
            <a:spLocks noChangeArrowheads="1"/>
          </p:cNvSpPr>
          <p:nvPr/>
        </p:nvSpPr>
        <p:spPr bwMode="auto">
          <a:xfrm>
            <a:off x="838200" y="4876800"/>
            <a:ext cx="8305800" cy="1981200"/>
          </a:xfrm>
          <a:prstGeom prst="rect">
            <a:avLst/>
          </a:prstGeom>
          <a:noFill/>
          <a:ln w="50800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 b="0">
              <a:latin typeface="Times New Roman" pitchFamily="18" charset="0"/>
            </a:endParaRPr>
          </a:p>
        </p:txBody>
      </p:sp>
      <p:pic>
        <p:nvPicPr>
          <p:cNvPr id="531497" name="Picture 41" descr="+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498" name="Picture 42" descr="+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499" name="Picture 43" descr="+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500" name="Picture 44" descr="+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501" name="Picture 45" descr="+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502" name="Picture 46" descr="+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503" name="Picture 47" descr="+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504" name="Picture 48" descr="+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505" name="Picture 49" descr="+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506" name="Picture 50" descr="+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1507" name="Text Box 51"/>
          <p:cNvSpPr txBox="1">
            <a:spLocks noChangeArrowheads="1"/>
          </p:cNvSpPr>
          <p:nvPr/>
        </p:nvSpPr>
        <p:spPr bwMode="auto">
          <a:xfrm>
            <a:off x="838200" y="1285860"/>
            <a:ext cx="8305800" cy="4724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ood" dir="t">
                <a:rot lat="0" lon="0" rev="18600000"/>
              </a:lightRig>
            </a:scene3d>
            <a:sp3d extrusionH="184150" contourW="12700">
              <a:bevelT w="38100" h="38100" prst="angle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УРОВЕНЬ ВРЕДНЫХ ВЫБРОСОВ</a:t>
            </a:r>
            <a:r>
              <a:rPr lang="ru-RU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</a:t>
            </a:r>
            <a:r>
              <a:rPr lang="ru-RU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  <a:ea typeface="SimSun" pitchFamily="2" charset="-122"/>
              </a:rPr>
              <a:t>при работе </a:t>
            </a:r>
            <a:r>
              <a:rPr lang="ru-RU" sz="36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  <a:ea typeface="SimSun" pitchFamily="2" charset="-122"/>
              </a:rPr>
              <a:t>микротурбин</a:t>
            </a:r>
            <a:r>
              <a:rPr lang="ru-RU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  <a:ea typeface="SimSun" pitchFamily="2" charset="-122"/>
              </a:rPr>
              <a:t>  </a:t>
            </a:r>
            <a:r>
              <a:rPr lang="ru-RU" sz="4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СТОЛЬ </a:t>
            </a:r>
            <a:r>
              <a:rPr lang="ru-RU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НИЗОК</a:t>
            </a:r>
            <a:r>
              <a:rPr lang="ru-RU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  <a:t>,</a:t>
            </a:r>
            <a:r>
              <a:rPr lang="ru-RU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  <a:t> </a:t>
            </a:r>
            <a:r>
              <a:rPr lang="ru-RU" sz="3600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что</a:t>
            </a:r>
            <a:r>
              <a:rPr lang="ru-RU" sz="3600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  <a:t> даже самые строгие экологические требования не препятствуют их применению в сферах любой производственно-хозяйственной деятельности человека.</a:t>
            </a:r>
            <a:endParaRPr lang="ru-RU" sz="3600" i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ru-RU" sz="3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urier New" pitchFamily="49" charset="0"/>
            </a:endParaRPr>
          </a:p>
        </p:txBody>
      </p:sp>
      <p:pic>
        <p:nvPicPr>
          <p:cNvPr id="531508" name="Picture 52" descr="+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509" name="Picture 53" descr="+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228600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5187">
    <p:pull dir="rd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5314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" fill="hold"/>
                                        <p:tgtEl>
                                          <p:spTgt spid="5314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14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1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1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1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531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531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31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53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53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31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31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531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531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31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1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1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1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1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31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31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1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1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500"/>
                                        <p:tgtEl>
                                          <p:spTgt spid="531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3" dur="500"/>
                                        <p:tgtEl>
                                          <p:spTgt spid="531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31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1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1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31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531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0" fill="hold"/>
                                        <p:tgtEl>
                                          <p:spTgt spid="531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0" fill="hold"/>
                                        <p:tgtEl>
                                          <p:spTgt spid="531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531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 fill="hold"/>
                                        <p:tgtEl>
                                          <p:spTgt spid="531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531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75"/>
                            </p:stCondLst>
                            <p:childTnLst>
                              <p:par>
                                <p:cTn id="134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31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31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75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31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31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75"/>
                            </p:stCondLst>
                            <p:childTnLst>
                              <p:par>
                                <p:cTn id="14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0" fill="hold"/>
                                        <p:tgtEl>
                                          <p:spTgt spid="531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0" fill="hold"/>
                                        <p:tgtEl>
                                          <p:spTgt spid="531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575"/>
                            </p:stCondLst>
                            <p:childTnLst>
                              <p:par>
                                <p:cTn id="14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31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31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75"/>
                            </p:stCondLst>
                            <p:childTnLst>
                              <p:par>
                                <p:cTn id="1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300" fill="hold"/>
                                        <p:tgtEl>
                                          <p:spTgt spid="5314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300" fill="hold"/>
                                        <p:tgtEl>
                                          <p:spTgt spid="5314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375"/>
                            </p:stCondLst>
                            <p:childTnLst>
                              <p:par>
                                <p:cTn id="1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300" fill="hold"/>
                                        <p:tgtEl>
                                          <p:spTgt spid="531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300" fill="hold"/>
                                        <p:tgtEl>
                                          <p:spTgt spid="531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31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31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531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31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31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75"/>
                            </p:stCondLst>
                            <p:childTnLst>
                              <p:par>
                                <p:cTn id="18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50"/>
                            </p:stCondLst>
                            <p:childTnLst>
                              <p:par>
                                <p:cTn id="18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725"/>
                            </p:stCondLst>
                            <p:childTnLst>
                              <p:par>
                                <p:cTn id="19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800"/>
                            </p:stCondLst>
                            <p:childTnLst>
                              <p:par>
                                <p:cTn id="19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3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3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3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3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75"/>
                            </p:stCondLst>
                            <p:childTnLst>
                              <p:par>
                                <p:cTn id="20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531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531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575"/>
                            </p:stCondLst>
                            <p:childTnLst>
                              <p:par>
                                <p:cTn id="2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531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531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75"/>
                            </p:stCondLst>
                            <p:childTnLst>
                              <p:par>
                                <p:cTn id="21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31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31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31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31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575"/>
                            </p:stCondLst>
                            <p:childTnLst>
                              <p:par>
                                <p:cTn id="2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31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31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31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31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075"/>
                            </p:stCondLst>
                            <p:childTnLst>
                              <p:par>
                                <p:cTn id="23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3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3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53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53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575"/>
                            </p:stCondLst>
                            <p:childTnLst>
                              <p:par>
                                <p:cTn id="23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53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3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3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3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075"/>
                            </p:stCondLst>
                            <p:childTnLst>
                              <p:par>
                                <p:cTn id="24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3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53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3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575"/>
                            </p:stCondLst>
                            <p:childTnLst>
                              <p:par>
                                <p:cTn id="25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0" fill="hold"/>
                                        <p:tgtEl>
                                          <p:spTgt spid="53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0" fill="hold"/>
                                        <p:tgtEl>
                                          <p:spTgt spid="53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9" grpId="0" animBg="1"/>
      <p:bldP spid="531460" grpId="0" autoUpdateAnimBg="0"/>
      <p:bldP spid="531461" grpId="0" autoUpdateAnimBg="0"/>
      <p:bldP spid="531466" grpId="0" animBg="1"/>
      <p:bldP spid="531467" grpId="0" animBg="1"/>
      <p:bldP spid="531468" grpId="0" animBg="1"/>
      <p:bldP spid="531469" grpId="0" animBg="1"/>
      <p:bldP spid="531470" grpId="0" animBg="1"/>
      <p:bldP spid="531471" grpId="0" animBg="1"/>
      <p:bldP spid="531472" grpId="0" animBg="1"/>
      <p:bldP spid="531473" grpId="0" autoUpdateAnimBg="0"/>
      <p:bldP spid="531475" grpId="0" animBg="1" autoUpdateAnimBg="0"/>
      <p:bldP spid="531477" grpId="0" autoUpdateAnimBg="0"/>
      <p:bldP spid="531478" grpId="0" animBg="1" autoUpdateAnimBg="0"/>
      <p:bldP spid="531479" grpId="0" animBg="1"/>
      <p:bldP spid="531480" grpId="0" animBg="1"/>
      <p:bldP spid="531481" grpId="0" animBg="1"/>
      <p:bldP spid="531482" grpId="0" animBg="1"/>
      <p:bldP spid="531483" grpId="0" animBg="1"/>
      <p:bldP spid="531484" grpId="0" animBg="1"/>
      <p:bldP spid="531485" grpId="0" animBg="1"/>
      <p:bldP spid="531491" grpId="0" animBg="1"/>
      <p:bldP spid="531492" grpId="0" animBg="1"/>
      <p:bldP spid="531493" grpId="0" animBg="1"/>
      <p:bldP spid="531494" grpId="0" build="p" animBg="1" autoUpdateAnimBg="0" advAuto="0"/>
      <p:bldP spid="531495" grpId="0" animBg="1"/>
      <p:bldP spid="53150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Text Box 2" descr="Бумажный пакет"/>
          <p:cNvSpPr txBox="1">
            <a:spLocks noChangeArrowheads="1"/>
          </p:cNvSpPr>
          <p:nvPr/>
        </p:nvSpPr>
        <p:spPr bwMode="auto">
          <a:xfrm>
            <a:off x="304800" y="0"/>
            <a:ext cx="8610600" cy="65532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490499" name="Rectangle 3" descr="Пробка"/>
          <p:cNvSpPr>
            <a:spLocks noChangeArrowheads="1"/>
          </p:cNvSpPr>
          <p:nvPr/>
        </p:nvSpPr>
        <p:spPr bwMode="auto">
          <a:xfrm>
            <a:off x="685800" y="990600"/>
            <a:ext cx="7772400" cy="609600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flood" dir="t">
                <a:rot lat="0" lon="0" rev="3000000"/>
              </a:lightRig>
            </a:scene3d>
            <a:sp3d extrusionH="57150" prstMaterial="powder">
              <a:bevelT w="38100" h="38100" prst="angle"/>
            </a:sp3d>
          </a:bodyPr>
          <a:lstStyle/>
          <a:p>
            <a:pPr algn="just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ru-RU" sz="4000" b="0" dirty="0">
                <a:latin typeface="Times New Roman" pitchFamily="18" charset="0"/>
                <a:cs typeface="+mn-cs"/>
              </a:rPr>
              <a:t>                   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+mn-cs"/>
              </a:rPr>
              <a:t>ПАРАМЕТРЫ</a:t>
            </a:r>
          </a:p>
        </p:txBody>
      </p:sp>
      <p:sp>
        <p:nvSpPr>
          <p:cNvPr id="490500" name="Text Box 4" descr="Пробка"/>
          <p:cNvSpPr txBox="1">
            <a:spLocks noChangeArrowheads="1"/>
          </p:cNvSpPr>
          <p:nvPr/>
        </p:nvSpPr>
        <p:spPr bwMode="auto">
          <a:xfrm>
            <a:off x="5867400" y="1219200"/>
            <a:ext cx="2590800" cy="457200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ood" dir="t">
                <a:rot lat="0" lon="0" rev="1800000"/>
              </a:lightRig>
            </a:scene3d>
            <a:sp3d extrusionH="57150" prstMaterial="powder">
              <a:bevelT w="38100" h="38100" prst="angle"/>
            </a:sp3d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+mn-cs"/>
              </a:rPr>
              <a:t>ЗНАЧЕНИЯ</a:t>
            </a:r>
          </a:p>
        </p:txBody>
      </p:sp>
      <p:sp>
        <p:nvSpPr>
          <p:cNvPr id="490501" name="Rectangle 5" descr="Коричневый мрамор"/>
          <p:cNvSpPr>
            <a:spLocks noChangeArrowheads="1"/>
          </p:cNvSpPr>
          <p:nvPr/>
        </p:nvSpPr>
        <p:spPr bwMode="auto">
          <a:xfrm>
            <a:off x="685800" y="1600200"/>
            <a:ext cx="7772400" cy="38100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ru-RU" sz="2000">
                <a:latin typeface="Times New Roman" pitchFamily="18" charset="0"/>
                <a:cs typeface="+mn-cs"/>
              </a:rPr>
              <a:t>                                 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  <a:cs typeface="+mn-cs"/>
              </a:rPr>
              <a:t>УДЕЛЬНЫЙ           РАСХОД           ТОПЛИВА</a:t>
            </a:r>
          </a:p>
        </p:txBody>
      </p:sp>
      <p:sp>
        <p:nvSpPr>
          <p:cNvPr id="490502" name="Rectangle 6" descr="Белый мрамор"/>
          <p:cNvSpPr>
            <a:spLocks noChangeArrowheads="1"/>
          </p:cNvSpPr>
          <p:nvPr/>
        </p:nvSpPr>
        <p:spPr bwMode="auto">
          <a:xfrm>
            <a:off x="685800" y="1981200"/>
            <a:ext cx="7772400" cy="1600200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Эксплуатационный, из расчёта на 1 кВт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генерируемой                    0, 338       электроэнергии </a:t>
            </a:r>
            <a:r>
              <a:rPr lang="en-US" sz="1600">
                <a:latin typeface="Times New Roman" pitchFamily="18" charset="0"/>
              </a:rPr>
              <a:t>                                                                                             </a:t>
            </a:r>
            <a:r>
              <a:rPr lang="ru-RU" sz="1600">
                <a:latin typeface="Times New Roman" pitchFamily="18" charset="0"/>
              </a:rPr>
              <a:t>нм</a:t>
            </a:r>
            <a:r>
              <a:rPr lang="ru-RU" sz="1600" baseline="30000">
                <a:latin typeface="Times New Roman" pitchFamily="18" charset="0"/>
              </a:rPr>
              <a:t>3</a:t>
            </a:r>
            <a:r>
              <a:rPr lang="ru-RU" sz="1600">
                <a:latin typeface="Times New Roman" pitchFamily="18" charset="0"/>
              </a:rPr>
              <a:t>/кВт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 час    </a:t>
            </a:r>
            <a:endParaRPr lang="en-US" sz="160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В том числе, на 1 кВт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утилизируемой, в процессе когенера-           0, 216                                                      ции, тепловой энергии                                                                           </a:t>
            </a:r>
            <a:r>
              <a:rPr lang="en-US" sz="1600">
                <a:latin typeface="Times New Roman" pitchFamily="18" charset="0"/>
              </a:rPr>
              <a:t>       </a:t>
            </a:r>
            <a:r>
              <a:rPr lang="ru-RU" sz="1600">
                <a:latin typeface="Times New Roman" pitchFamily="18" charset="0"/>
              </a:rPr>
              <a:t>нм</a:t>
            </a:r>
            <a:r>
              <a:rPr lang="ru-RU" sz="1600" baseline="30000">
                <a:latin typeface="Times New Roman" pitchFamily="18" charset="0"/>
              </a:rPr>
              <a:t>3</a:t>
            </a:r>
            <a:r>
              <a:rPr lang="ru-RU" sz="1600">
                <a:latin typeface="Times New Roman" pitchFamily="18" charset="0"/>
              </a:rPr>
              <a:t> /кВт</a:t>
            </a:r>
            <a:r>
              <a:rPr lang="en-US" sz="1600" baseline="-25000">
                <a:latin typeface="Times New Roman" pitchFamily="18" charset="0"/>
              </a:rPr>
              <a:t>q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ru-RU" sz="1600">
              <a:latin typeface="Times New Roman" pitchFamily="18" charset="0"/>
            </a:endParaRP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685800" y="1219200"/>
            <a:ext cx="0" cy="4343400"/>
          </a:xfrm>
          <a:prstGeom prst="line">
            <a:avLst/>
          </a:prstGeom>
          <a:noFill/>
          <a:ln w="44450" cap="sq">
            <a:solidFill>
              <a:srgbClr val="002498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642938" y="2000250"/>
            <a:ext cx="7773987" cy="1588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8E002F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685800" y="1219200"/>
            <a:ext cx="7773988" cy="1588"/>
          </a:xfrm>
          <a:prstGeom prst="line">
            <a:avLst/>
          </a:prstGeom>
          <a:noFill/>
          <a:ln w="88900" cap="sq">
            <a:pattFill prst="wdUpDiag">
              <a:fgClr>
                <a:schemeClr val="bg2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685800" y="1600200"/>
            <a:ext cx="7773988" cy="1588"/>
          </a:xfrm>
          <a:prstGeom prst="line">
            <a:avLst/>
          </a:prstGeom>
          <a:noFill/>
          <a:ln w="57150" cap="sq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609600" y="3581400"/>
            <a:ext cx="7772400" cy="0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922E65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685800" y="3200400"/>
            <a:ext cx="7772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8458200" y="1219200"/>
            <a:ext cx="0" cy="4343400"/>
          </a:xfrm>
          <a:prstGeom prst="line">
            <a:avLst/>
          </a:prstGeom>
          <a:noFill/>
          <a:ln w="57150" cap="sq">
            <a:solidFill>
              <a:srgbClr val="002498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90510" name="Rectangle 14" descr="Коричневый мрамор"/>
          <p:cNvSpPr>
            <a:spLocks noChangeArrowheads="1"/>
          </p:cNvSpPr>
          <p:nvPr/>
        </p:nvSpPr>
        <p:spPr bwMode="auto">
          <a:xfrm>
            <a:off x="685800" y="3124200"/>
            <a:ext cx="7772400" cy="38100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31750">
            <a:solidFill>
              <a:srgbClr val="002498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ru-RU" sz="2000">
                <a:latin typeface="Times New Roman" pitchFamily="18" charset="0"/>
                <a:cs typeface="+mn-cs"/>
              </a:rPr>
              <a:t>                             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  <a:cs typeface="+mn-cs"/>
              </a:rPr>
              <a:t>УДЕЛЬНЫЕ    ЭКСПЛУАТАЦИОННЫЕ  ЗАТРАТЫ   </a:t>
            </a:r>
          </a:p>
        </p:txBody>
      </p:sp>
      <p:sp>
        <p:nvSpPr>
          <p:cNvPr id="490511" name="Rectangle 15" descr="Белый мрамор"/>
          <p:cNvSpPr>
            <a:spLocks noChangeArrowheads="1"/>
          </p:cNvSpPr>
          <p:nvPr/>
        </p:nvSpPr>
        <p:spPr bwMode="auto">
          <a:xfrm>
            <a:off x="685800" y="3505200"/>
            <a:ext cx="7772400" cy="762000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По расходу топлива при тарифе 1, 33 руб. за 1 нм</a:t>
            </a:r>
            <a:r>
              <a:rPr lang="ru-RU" sz="1600" baseline="30000">
                <a:latin typeface="Times New Roman" pitchFamily="18" charset="0"/>
              </a:rPr>
              <a:t>3</a:t>
            </a:r>
            <a:r>
              <a:rPr lang="ru-RU" sz="1600">
                <a:latin typeface="Times New Roman" pitchFamily="18" charset="0"/>
              </a:rPr>
              <a:t> газа:</a:t>
            </a:r>
            <a:r>
              <a:rPr lang="en-US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</a:rPr>
              <a:t>                            0, 45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                              </a:t>
            </a:r>
            <a:r>
              <a:rPr lang="en-US" sz="1600">
                <a:latin typeface="Times New Roman" pitchFamily="18" charset="0"/>
              </a:rPr>
              <a:t>0</a:t>
            </a:r>
            <a:r>
              <a:rPr lang="ru-RU" sz="1600">
                <a:latin typeface="Times New Roman" pitchFamily="18" charset="0"/>
              </a:rPr>
              <a:t>, </a:t>
            </a:r>
            <a:r>
              <a:rPr lang="en-US" sz="1600">
                <a:latin typeface="Times New Roman" pitchFamily="18" charset="0"/>
              </a:rPr>
              <a:t>338</a:t>
            </a:r>
            <a:r>
              <a:rPr lang="ru-RU" sz="1600">
                <a:latin typeface="Times New Roman" pitchFamily="18" charset="0"/>
              </a:rPr>
              <a:t>нм</a:t>
            </a:r>
            <a:r>
              <a:rPr lang="ru-RU" sz="1600" baseline="30000">
                <a:latin typeface="Times New Roman" pitchFamily="18" charset="0"/>
              </a:rPr>
              <a:t>3</a:t>
            </a:r>
            <a:r>
              <a:rPr lang="ru-RU" sz="1600">
                <a:latin typeface="Times New Roman" pitchFamily="18" charset="0"/>
              </a:rPr>
              <a:t> /кВт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х 1, 33 руб.                                    руб/ 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  </a:t>
            </a:r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685800" y="3505200"/>
            <a:ext cx="7772400" cy="0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8E0000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5800" y="4267200"/>
            <a:ext cx="7772400" cy="0"/>
          </a:xfrm>
          <a:prstGeom prst="line">
            <a:avLst/>
          </a:prstGeom>
          <a:noFill/>
          <a:ln w="34925" cap="sq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90514" name="Rectangle 18" descr="Белый мрамор"/>
          <p:cNvSpPr>
            <a:spLocks noChangeArrowheads="1"/>
          </p:cNvSpPr>
          <p:nvPr/>
        </p:nvSpPr>
        <p:spPr bwMode="auto">
          <a:xfrm>
            <a:off x="685800" y="4191000"/>
            <a:ext cx="7772400" cy="1447800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47625">
            <a:pattFill prst="wdUpDiag">
              <a:fgClr>
                <a:schemeClr val="hlink"/>
              </a:fgClr>
              <a:bgClr>
                <a:srgbClr val="922E65"/>
              </a:bgClr>
            </a:patt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На техническое обслуживание, с  периодичностью                                     0, 09          каждые 8000 часов эксплуатации                                                              руб/ 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 u="sng">
                <a:latin typeface="Times New Roman" pitchFamily="18" charset="0"/>
              </a:rPr>
              <a:t>ИТОГО:</a:t>
            </a:r>
            <a:r>
              <a:rPr lang="ru-RU" sz="1600">
                <a:latin typeface="Times New Roman" pitchFamily="18" charset="0"/>
              </a:rPr>
              <a:t>  эксплуатационная себестоимость  производства </a:t>
            </a:r>
            <a:r>
              <a:rPr lang="en-US" sz="1600">
                <a:latin typeface="Times New Roman" pitchFamily="18" charset="0"/>
              </a:rPr>
              <a:t>                       </a:t>
            </a:r>
            <a:r>
              <a:rPr lang="ru-RU" sz="1600">
                <a:latin typeface="Times New Roman" pitchFamily="18" charset="0"/>
              </a:rPr>
              <a:t>0, 54</a:t>
            </a:r>
            <a:r>
              <a:rPr lang="en-US" sz="1600">
                <a:latin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электрической + тепловой энергий          </a:t>
            </a:r>
            <a:r>
              <a:rPr lang="en-US" sz="1600">
                <a:latin typeface="Times New Roman" pitchFamily="18" charset="0"/>
              </a:rPr>
              <a:t>                                                 </a:t>
            </a:r>
            <a:r>
              <a:rPr lang="ru-RU" sz="1600">
                <a:latin typeface="Times New Roman" pitchFamily="18" charset="0"/>
              </a:rPr>
              <a:t>руб/ 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                                                                                                  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ru-RU" sz="160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ru-RU" sz="1600">
              <a:latin typeface="Times New Roman" pitchFamily="18" charset="0"/>
            </a:endParaRPr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685800" y="4800600"/>
            <a:ext cx="7772400" cy="0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922E65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609600" y="5562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597" name="Text Box 21" descr="Широкий диагональный 2"/>
          <p:cNvSpPr txBox="1">
            <a:spLocks noChangeArrowheads="1"/>
          </p:cNvSpPr>
          <p:nvPr/>
        </p:nvSpPr>
        <p:spPr bwMode="auto">
          <a:xfrm flipH="1">
            <a:off x="6629400" y="1143000"/>
            <a:ext cx="76200" cy="496888"/>
          </a:xfrm>
          <a:prstGeom prst="rect">
            <a:avLst/>
          </a:prstGeom>
          <a:pattFill prst="wdUpDiag">
            <a:fgClr>
              <a:srgbClr val="FF6600"/>
            </a:fgClr>
            <a:bgClr>
              <a:srgbClr val="831336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4598" name="Text Box 22" descr="Широкий диагональный 2"/>
          <p:cNvSpPr txBox="1">
            <a:spLocks noChangeArrowheads="1"/>
          </p:cNvSpPr>
          <p:nvPr/>
        </p:nvSpPr>
        <p:spPr bwMode="auto">
          <a:xfrm flipH="1">
            <a:off x="6629400" y="1981200"/>
            <a:ext cx="76200" cy="1219200"/>
          </a:xfrm>
          <a:prstGeom prst="rect">
            <a:avLst/>
          </a:prstGeom>
          <a:pattFill prst="wdUpDiag">
            <a:fgClr>
              <a:srgbClr val="FF6600"/>
            </a:fgClr>
            <a:bgClr>
              <a:srgbClr val="831336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4599" name="Text Box 23" descr="Широкий диагональный 2"/>
          <p:cNvSpPr txBox="1">
            <a:spLocks noChangeArrowheads="1"/>
          </p:cNvSpPr>
          <p:nvPr/>
        </p:nvSpPr>
        <p:spPr bwMode="auto">
          <a:xfrm flipH="1">
            <a:off x="6629400" y="3505200"/>
            <a:ext cx="76200" cy="1958975"/>
          </a:xfrm>
          <a:prstGeom prst="rect">
            <a:avLst/>
          </a:prstGeom>
          <a:pattFill prst="wdUpDiag">
            <a:fgClr>
              <a:srgbClr val="FF6600"/>
            </a:fgClr>
            <a:bgClr>
              <a:srgbClr val="831336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490520" name="Rectangle 24"/>
          <p:cNvSpPr>
            <a:spLocks noChangeArrowheads="1"/>
          </p:cNvSpPr>
          <p:nvPr/>
        </p:nvSpPr>
        <p:spPr bwMode="auto">
          <a:xfrm>
            <a:off x="381000" y="228600"/>
            <a:ext cx="8610600" cy="990600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>
                <a:solidFill>
                  <a:schemeClr val="tx2"/>
                </a:solidFill>
                <a:latin typeface="Times New Roman" pitchFamily="18" charset="0"/>
              </a:rPr>
              <a:t>УДЕЛЬНЫЕ ТЕХНИКО - ЭКОНОМИЧЕСКИЕ ПОКАЗАТЕЛИ ПРИ ЭКСПЛУАТАЦИИ АВТОНОМНОЙ ЭНЕРГОСИСТЕМЫ </a:t>
            </a:r>
          </a:p>
          <a:p>
            <a:r>
              <a:rPr lang="ru-RU" sz="2000">
                <a:solidFill>
                  <a:schemeClr val="tx2"/>
                </a:solidFill>
                <a:latin typeface="Times New Roman" pitchFamily="18" charset="0"/>
              </a:rPr>
              <a:t>КЛАСТЕРА МИКРОТУРБИН  модели С 65                          </a:t>
            </a:r>
          </a:p>
        </p:txBody>
      </p:sp>
      <p:pic>
        <p:nvPicPr>
          <p:cNvPr id="490521" name="Picture 25" descr="+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0522" name="Picture 26" descr="+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0523" name="Picture 27" descr="+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0524" name="Picture 28" descr="+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0525" name="Picture 29" descr="+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6" name="Text Box 30"/>
          <p:cNvSpPr txBox="1">
            <a:spLocks noChangeArrowheads="1"/>
          </p:cNvSpPr>
          <p:nvPr/>
        </p:nvSpPr>
        <p:spPr bwMode="auto">
          <a:xfrm rot="5400000">
            <a:off x="4419600" y="-4419600"/>
            <a:ext cx="304800" cy="91440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6500">
                <a:srgbClr val="FFA800"/>
              </a:gs>
              <a:gs pos="14000">
                <a:srgbClr val="825600"/>
              </a:gs>
              <a:gs pos="21500">
                <a:srgbClr val="FFA800"/>
              </a:gs>
              <a:gs pos="28999">
                <a:srgbClr val="825600"/>
              </a:gs>
              <a:gs pos="36000">
                <a:srgbClr val="FFA800"/>
              </a:gs>
              <a:gs pos="43500">
                <a:srgbClr val="825600"/>
              </a:gs>
              <a:gs pos="50000">
                <a:srgbClr val="FFA800"/>
              </a:gs>
              <a:gs pos="56500">
                <a:srgbClr val="825600"/>
              </a:gs>
              <a:gs pos="64000">
                <a:srgbClr val="FFA800"/>
              </a:gs>
              <a:gs pos="71001">
                <a:srgbClr val="825600"/>
              </a:gs>
              <a:gs pos="78500">
                <a:srgbClr val="FFA800"/>
              </a:gs>
              <a:gs pos="86000">
                <a:srgbClr val="825600"/>
              </a:gs>
              <a:gs pos="93500">
                <a:srgbClr val="FFA800"/>
              </a:gs>
              <a:gs pos="100000">
                <a:srgbClr val="825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8915400" y="0"/>
            <a:ext cx="457200" cy="68580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990600" y="5867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endParaRPr lang="ru-RU" sz="1800"/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 rot="5400000">
            <a:off x="4419600" y="-4419600"/>
            <a:ext cx="304800" cy="91440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6500">
                <a:srgbClr val="FFA800"/>
              </a:gs>
              <a:gs pos="14000">
                <a:srgbClr val="825600"/>
              </a:gs>
              <a:gs pos="21500">
                <a:srgbClr val="FFA800"/>
              </a:gs>
              <a:gs pos="28999">
                <a:srgbClr val="825600"/>
              </a:gs>
              <a:gs pos="36000">
                <a:srgbClr val="FFA800"/>
              </a:gs>
              <a:gs pos="43500">
                <a:srgbClr val="825600"/>
              </a:gs>
              <a:gs pos="50000">
                <a:srgbClr val="FFA800"/>
              </a:gs>
              <a:gs pos="56500">
                <a:srgbClr val="825600"/>
              </a:gs>
              <a:gs pos="64000">
                <a:srgbClr val="FFA800"/>
              </a:gs>
              <a:gs pos="71001">
                <a:srgbClr val="825600"/>
              </a:gs>
              <a:gs pos="78500">
                <a:srgbClr val="FFA800"/>
              </a:gs>
              <a:gs pos="86000">
                <a:srgbClr val="825600"/>
              </a:gs>
              <a:gs pos="93500">
                <a:srgbClr val="FFA800"/>
              </a:gs>
              <a:gs pos="100000">
                <a:srgbClr val="825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 rot="5400000">
            <a:off x="4514850" y="2000250"/>
            <a:ext cx="342900" cy="93726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6500">
                <a:srgbClr val="FFA800"/>
              </a:gs>
              <a:gs pos="14000">
                <a:srgbClr val="825600"/>
              </a:gs>
              <a:gs pos="21500">
                <a:srgbClr val="FFA800"/>
              </a:gs>
              <a:gs pos="28999">
                <a:srgbClr val="825600"/>
              </a:gs>
              <a:gs pos="36000">
                <a:srgbClr val="FFA800"/>
              </a:gs>
              <a:gs pos="43500">
                <a:srgbClr val="825600"/>
              </a:gs>
              <a:gs pos="50000">
                <a:srgbClr val="FFA800"/>
              </a:gs>
              <a:gs pos="56500">
                <a:srgbClr val="825600"/>
              </a:gs>
              <a:gs pos="64000">
                <a:srgbClr val="FFA800"/>
              </a:gs>
              <a:gs pos="71001">
                <a:srgbClr val="825600"/>
              </a:gs>
              <a:gs pos="78500">
                <a:srgbClr val="FFA800"/>
              </a:gs>
              <a:gs pos="86000">
                <a:srgbClr val="825600"/>
              </a:gs>
              <a:gs pos="93500">
                <a:srgbClr val="FFA800"/>
              </a:gs>
              <a:gs pos="100000">
                <a:srgbClr val="825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pic>
        <p:nvPicPr>
          <p:cNvPr id="490532" name="Picture 36" descr="+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0533" name="Picture 37" descr="+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0534" name="Picture 38" descr="+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0535" name="Picture 39" descr="+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0536" name="Picture 40" descr="+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0537" name="Picture 41" descr="+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0538" name="Picture 42" descr="+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0539" name="Text Box 43"/>
          <p:cNvSpPr txBox="1">
            <a:spLocks noChangeArrowheads="1"/>
          </p:cNvSpPr>
          <p:nvPr/>
        </p:nvSpPr>
        <p:spPr bwMode="auto">
          <a:xfrm>
            <a:off x="0" y="-114300"/>
            <a:ext cx="891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r>
              <a:rPr lang="ru-RU" sz="2000" u="sng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__________</a:t>
            </a:r>
            <a:r>
              <a:rPr lang="ru-RU" sz="2800" u="sng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Э   К   О   Н   О   М   И   К   А        В   О  П   Р   О   С   А</a:t>
            </a:r>
          </a:p>
        </p:txBody>
      </p:sp>
      <p:sp>
        <p:nvSpPr>
          <p:cNvPr id="490540" name="Text Box 44" descr="Папирус"/>
          <p:cNvSpPr txBox="1">
            <a:spLocks noChangeArrowheads="1"/>
          </p:cNvSpPr>
          <p:nvPr/>
        </p:nvSpPr>
        <p:spPr bwMode="auto">
          <a:xfrm>
            <a:off x="0" y="5362575"/>
            <a:ext cx="9144000" cy="1495425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800">
                <a:latin typeface="Tahoma" pitchFamily="34" charset="0"/>
              </a:rPr>
              <a:t>Из таблицы следует, что при создании автономной энергосистемы,       при получении тепловой энергии, не потребуется дополнительных эксплуатационных затрат.                                                                                                                        Себестоимость получения тепловой энергии </a:t>
            </a:r>
            <a:r>
              <a:rPr lang="ru-RU" sz="1800" u="sng">
                <a:latin typeface="Tahoma" pitchFamily="34" charset="0"/>
              </a:rPr>
              <a:t>полностью</a:t>
            </a:r>
            <a:r>
              <a:rPr lang="ru-RU" sz="1800">
                <a:latin typeface="Tahoma" pitchFamily="34" charset="0"/>
              </a:rPr>
              <a:t> поглощается эксплуатационными затратами производства</a:t>
            </a:r>
            <a:r>
              <a:rPr lang="ru-RU" sz="2000">
                <a:latin typeface="Tahoma" pitchFamily="34" charset="0"/>
              </a:rPr>
              <a:t> электроэнергии.</a:t>
            </a:r>
          </a:p>
        </p:txBody>
      </p:sp>
      <p:sp>
        <p:nvSpPr>
          <p:cNvPr id="24621" name="Line 45"/>
          <p:cNvSpPr>
            <a:spLocks noChangeShapeType="1"/>
          </p:cNvSpPr>
          <p:nvPr/>
        </p:nvSpPr>
        <p:spPr bwMode="auto">
          <a:xfrm>
            <a:off x="685800" y="1219200"/>
            <a:ext cx="0" cy="4267200"/>
          </a:xfrm>
          <a:prstGeom prst="line">
            <a:avLst/>
          </a:prstGeom>
          <a:noFill/>
          <a:ln w="44450" cap="sq">
            <a:pattFill prst="wdUpDiag">
              <a:fgClr>
                <a:schemeClr val="bg2"/>
              </a:fgClr>
              <a:bgClr>
                <a:srgbClr val="CC3300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22" name="Line 46"/>
          <p:cNvSpPr>
            <a:spLocks noChangeShapeType="1"/>
          </p:cNvSpPr>
          <p:nvPr/>
        </p:nvSpPr>
        <p:spPr bwMode="auto">
          <a:xfrm>
            <a:off x="8458200" y="1219200"/>
            <a:ext cx="0" cy="4267200"/>
          </a:xfrm>
          <a:prstGeom prst="line">
            <a:avLst/>
          </a:prstGeom>
          <a:noFill/>
          <a:ln w="57150" cap="sq">
            <a:pattFill prst="wdUpDiag">
              <a:fgClr>
                <a:srgbClr val="FF0000"/>
              </a:fgClr>
              <a:bgClr>
                <a:srgbClr val="58331A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23" name="Line 47"/>
          <p:cNvSpPr>
            <a:spLocks noChangeShapeType="1"/>
          </p:cNvSpPr>
          <p:nvPr/>
        </p:nvSpPr>
        <p:spPr bwMode="auto">
          <a:xfrm>
            <a:off x="685800" y="3124200"/>
            <a:ext cx="7772400" cy="0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922E65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24" name="Line 48"/>
          <p:cNvSpPr>
            <a:spLocks noChangeShapeType="1"/>
          </p:cNvSpPr>
          <p:nvPr/>
        </p:nvSpPr>
        <p:spPr bwMode="auto">
          <a:xfrm>
            <a:off x="714375" y="1571625"/>
            <a:ext cx="7773988" cy="1588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8E002F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90545" name="Rectangle 49"/>
          <p:cNvSpPr>
            <a:spLocks noChangeArrowheads="1"/>
          </p:cNvSpPr>
          <p:nvPr/>
        </p:nvSpPr>
        <p:spPr bwMode="auto">
          <a:xfrm>
            <a:off x="714348" y="1571612"/>
            <a:ext cx="7696200" cy="376238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chemeClr val="accent2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threePt" dir="t"/>
            </a:scene3d>
            <a:sp3d extrusionH="57150" prstMaterial="powder">
              <a:bevelT w="38100" h="38100" prst="angle"/>
            </a:sp3d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ru-RU" sz="2000" dirty="0">
                <a:latin typeface="Times New Roman" pitchFamily="18" charset="0"/>
                <a:cs typeface="+mn-cs"/>
              </a:rPr>
              <a:t>                                </a:t>
            </a:r>
            <a:r>
              <a:rPr lang="ru-RU" sz="1800" dirty="0">
                <a:solidFill>
                  <a:srgbClr val="FFCC99"/>
                </a:solidFill>
                <a:effectLst>
                  <a:glow rad="101600">
                    <a:srgbClr val="000000">
                      <a:alpha val="60000"/>
                    </a:srgbClr>
                  </a:glow>
                  <a:softEdge rad="0"/>
                </a:effectLst>
                <a:latin typeface="Sylfaen" pitchFamily="18" charset="0"/>
                <a:cs typeface="+mn-cs"/>
              </a:rPr>
              <a:t>УДЕЛЬНЫЙ           РАСХОД           ТОПЛИВА</a:t>
            </a:r>
          </a:p>
        </p:txBody>
      </p:sp>
      <p:sp>
        <p:nvSpPr>
          <p:cNvPr id="490546" name="Rectangle 50"/>
          <p:cNvSpPr>
            <a:spLocks noChangeArrowheads="1"/>
          </p:cNvSpPr>
          <p:nvPr/>
        </p:nvSpPr>
        <p:spPr bwMode="auto">
          <a:xfrm>
            <a:off x="685800" y="3200400"/>
            <a:ext cx="7772400" cy="3810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chemeClr val="accent2"/>
              </a:gs>
              <a:gs pos="100000">
                <a:srgbClr val="FFCC99"/>
              </a:gs>
            </a:gsLst>
            <a:lin ang="5400000" scaled="1"/>
          </a:gradFill>
          <a:ln w="31750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threePt" dir="t"/>
            </a:scene3d>
            <a:sp3d extrusionH="57150" prstMaterial="powder">
              <a:bevelT w="38100" h="38100" prst="angle"/>
            </a:sp3d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ru-RU" sz="2000" dirty="0"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imes New Roman" pitchFamily="18" charset="0"/>
                <a:cs typeface="+mn-cs"/>
              </a:rPr>
              <a:t>                             </a:t>
            </a:r>
            <a:r>
              <a:rPr lang="ru-RU" sz="1800" dirty="0">
                <a:solidFill>
                  <a:srgbClr val="FFCC99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dist="38100" dir="13500000" algn="br">
                    <a:srgbClr val="FFDDBB"/>
                  </a:outerShdw>
                  <a:softEdge rad="0"/>
                </a:effectLst>
                <a:latin typeface="Sylfaen" pitchFamily="18" charset="0"/>
                <a:cs typeface="+mn-cs"/>
              </a:rPr>
              <a:t>УДЕЛЬНЫЕ    ЭКСПЛУАТАЦИОННЫЕ  ЗАТРАТЫ</a:t>
            </a:r>
            <a:r>
              <a:rPr lang="ru-RU" sz="1800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  <a:cs typeface="+mn-cs"/>
              </a:rPr>
              <a:t>   </a:t>
            </a:r>
          </a:p>
        </p:txBody>
      </p:sp>
      <p:sp>
        <p:nvSpPr>
          <p:cNvPr id="24627" name="Line 52"/>
          <p:cNvSpPr>
            <a:spLocks noChangeShapeType="1"/>
          </p:cNvSpPr>
          <p:nvPr/>
        </p:nvSpPr>
        <p:spPr bwMode="auto">
          <a:xfrm>
            <a:off x="685800" y="3581400"/>
            <a:ext cx="7772400" cy="0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922E65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28" name="Line 53"/>
          <p:cNvSpPr>
            <a:spLocks noChangeShapeType="1"/>
          </p:cNvSpPr>
          <p:nvPr/>
        </p:nvSpPr>
        <p:spPr bwMode="auto">
          <a:xfrm>
            <a:off x="685800" y="2514600"/>
            <a:ext cx="7773988" cy="1588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8E002F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23043">
    <p:fade thruBlk="1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0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0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0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0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490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490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0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5FFF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490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490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0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5FFF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05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05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05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9E17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905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05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22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0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0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0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0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05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05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05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9E17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4905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05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22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905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05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22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300"/>
                                        <p:tgtEl>
                                          <p:spTgt spid="49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100"/>
                            </p:stCondLst>
                            <p:childTnLst>
                              <p:par>
                                <p:cTn id="5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175"/>
                            </p:stCondLst>
                            <p:childTnLst>
                              <p:par>
                                <p:cTn id="6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250"/>
                            </p:stCondLst>
                            <p:childTnLst>
                              <p:par>
                                <p:cTn id="6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325"/>
                            </p:stCondLst>
                            <p:childTnLst>
                              <p:par>
                                <p:cTn id="6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400"/>
                            </p:stCondLst>
                            <p:childTnLst>
                              <p:par>
                                <p:cTn id="7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475"/>
                            </p:stCondLst>
                            <p:childTnLst>
                              <p:par>
                                <p:cTn id="7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49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"/>
                            </p:stCondLst>
                            <p:childTnLst>
                              <p:par>
                                <p:cTn id="8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"/>
                            </p:stCondLst>
                            <p:childTnLst>
                              <p:par>
                                <p:cTn id="8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25"/>
                            </p:stCondLst>
                            <p:childTnLst>
                              <p:par>
                                <p:cTn id="9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9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8" grpId="0" animBg="1" autoUpdateAnimBg="0"/>
      <p:bldP spid="490501" grpId="0" autoUpdateAnimBg="0"/>
      <p:bldP spid="490502" grpId="0" autoUpdateAnimBg="0"/>
      <p:bldP spid="490510" grpId="0" autoUpdateAnimBg="0"/>
      <p:bldP spid="490511" grpId="0" autoUpdateAnimBg="0"/>
      <p:bldP spid="490514" grpId="0" autoUpdateAnimBg="0"/>
      <p:bldP spid="490520" grpId="0" build="p" autoUpdateAnimBg="0" advAuto="0"/>
      <p:bldP spid="490539" grpId="0" autoUpdateAnimBg="0"/>
      <p:bldP spid="490540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Text Box 2" descr="Бумажный пакет"/>
          <p:cNvSpPr txBox="1">
            <a:spLocks noChangeArrowheads="1"/>
          </p:cNvSpPr>
          <p:nvPr/>
        </p:nvSpPr>
        <p:spPr bwMode="auto">
          <a:xfrm>
            <a:off x="304800" y="0"/>
            <a:ext cx="8610600" cy="65532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494595" name="Rectangle 3" descr="Почтовая бумага"/>
          <p:cNvSpPr>
            <a:spLocks noChangeArrowheads="1"/>
          </p:cNvSpPr>
          <p:nvPr/>
        </p:nvSpPr>
        <p:spPr bwMode="auto">
          <a:xfrm>
            <a:off x="685800" y="990600"/>
            <a:ext cx="7772400" cy="609600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flood" dir="t">
                <a:rot lat="0" lon="0" rev="7800000"/>
              </a:lightRig>
            </a:scene3d>
            <a:sp3d extrusionH="57150" prstMaterial="powder">
              <a:bevelT w="38100" h="38100" prst="angle"/>
            </a:sp3d>
          </a:bodyPr>
          <a:lstStyle/>
          <a:p>
            <a:pPr algn="just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ru-RU" sz="4000" b="0" dirty="0"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imes New Roman" pitchFamily="18" charset="0"/>
                <a:cs typeface="+mn-cs"/>
              </a:rPr>
              <a:t>                    </a:t>
            </a:r>
            <a:r>
              <a:rPr lang="ru-RU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+mn-cs"/>
              </a:rPr>
              <a:t>ПАРАМЕТРЫ</a:t>
            </a:r>
          </a:p>
        </p:txBody>
      </p:sp>
      <p:sp>
        <p:nvSpPr>
          <p:cNvPr id="494596" name="Text Box 4" descr="Почтовая бумага"/>
          <p:cNvSpPr txBox="1">
            <a:spLocks noChangeArrowheads="1"/>
          </p:cNvSpPr>
          <p:nvPr/>
        </p:nvSpPr>
        <p:spPr bwMode="auto">
          <a:xfrm>
            <a:off x="5867400" y="1219200"/>
            <a:ext cx="2590800" cy="457200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ood" dir="t">
                <a:rot lat="0" lon="0" rev="1800000"/>
              </a:lightRig>
            </a:scene3d>
            <a:sp3d extrusionH="57150" prstMaterial="powder">
              <a:bevelT w="38100" h="38100" prst="angle"/>
            </a:sp3d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000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+mn-cs"/>
              </a:rPr>
              <a:t>ЗНАЧЕНИЯ</a:t>
            </a:r>
          </a:p>
        </p:txBody>
      </p:sp>
      <p:sp>
        <p:nvSpPr>
          <p:cNvPr id="494597" name="Rectangle 5"/>
          <p:cNvSpPr>
            <a:spLocks noChangeArrowheads="1"/>
          </p:cNvSpPr>
          <p:nvPr/>
        </p:nvSpPr>
        <p:spPr bwMode="auto">
          <a:xfrm>
            <a:off x="685800" y="1600200"/>
            <a:ext cx="7772400" cy="3810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chemeClr val="accent2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threePt" dir="t">
                <a:rot lat="0" lon="0" rev="7200000"/>
              </a:lightRig>
            </a:scene3d>
            <a:sp3d extrusionH="57150" prstMaterial="powder">
              <a:bevelT w="82550" h="38100" prst="coolSlant"/>
            </a:sp3d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ru-RU" sz="20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imes New Roman" pitchFamily="18" charset="0"/>
                <a:cs typeface="+mn-cs"/>
              </a:rPr>
              <a:t>                                 </a:t>
            </a:r>
            <a:r>
              <a:rPr lang="ru-RU" sz="1800" dirty="0">
                <a:solidFill>
                  <a:srgbClr val="FFCC99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dist="38100" dir="13500000" algn="br">
                    <a:srgbClr val="FFDDBB"/>
                  </a:outerShdw>
                  <a:softEdge rad="0"/>
                </a:effectLst>
                <a:latin typeface="Sylfaen" pitchFamily="18" charset="0"/>
                <a:cs typeface="+mn-cs"/>
              </a:rPr>
              <a:t>УДЕЛЬНЫЙ           РАСХОД           ТОПЛИВА</a:t>
            </a:r>
          </a:p>
        </p:txBody>
      </p:sp>
      <p:sp>
        <p:nvSpPr>
          <p:cNvPr id="494598" name="Rectangle 6" descr="Белый мрамор"/>
          <p:cNvSpPr>
            <a:spLocks noChangeArrowheads="1"/>
          </p:cNvSpPr>
          <p:nvPr/>
        </p:nvSpPr>
        <p:spPr bwMode="auto">
          <a:xfrm>
            <a:off x="685800" y="1981200"/>
            <a:ext cx="7772400" cy="160020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Эксплуатационный, из расчёта на 1 кВт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генерируемой                    0, 338       электроэнергии </a:t>
            </a:r>
            <a:r>
              <a:rPr lang="en-US" sz="1600">
                <a:latin typeface="Times New Roman" pitchFamily="18" charset="0"/>
              </a:rPr>
              <a:t>                                                                                             </a:t>
            </a:r>
            <a:r>
              <a:rPr lang="ru-RU" sz="1600">
                <a:latin typeface="Times New Roman" pitchFamily="18" charset="0"/>
              </a:rPr>
              <a:t>нм</a:t>
            </a:r>
            <a:r>
              <a:rPr lang="ru-RU" sz="1600" baseline="30000">
                <a:latin typeface="Times New Roman" pitchFamily="18" charset="0"/>
              </a:rPr>
              <a:t>3</a:t>
            </a:r>
            <a:r>
              <a:rPr lang="ru-RU" sz="1600">
                <a:latin typeface="Times New Roman" pitchFamily="18" charset="0"/>
              </a:rPr>
              <a:t>/кВт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 час    </a:t>
            </a:r>
            <a:endParaRPr lang="en-US" sz="160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В том числе, на 1 кВт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утилизируемой, в процессе когенера-           0, 216                                                      ции, тепловой энергии                                                                           </a:t>
            </a:r>
            <a:r>
              <a:rPr lang="en-US" sz="1600">
                <a:latin typeface="Times New Roman" pitchFamily="18" charset="0"/>
              </a:rPr>
              <a:t>       </a:t>
            </a:r>
            <a:r>
              <a:rPr lang="ru-RU" sz="1600">
                <a:latin typeface="Times New Roman" pitchFamily="18" charset="0"/>
              </a:rPr>
              <a:t>нм</a:t>
            </a:r>
            <a:r>
              <a:rPr lang="ru-RU" sz="1600" baseline="30000">
                <a:latin typeface="Times New Roman" pitchFamily="18" charset="0"/>
              </a:rPr>
              <a:t>3</a:t>
            </a:r>
            <a:r>
              <a:rPr lang="ru-RU" sz="1600">
                <a:latin typeface="Times New Roman" pitchFamily="18" charset="0"/>
              </a:rPr>
              <a:t> /кВт</a:t>
            </a:r>
            <a:r>
              <a:rPr lang="en-US" sz="1600" baseline="-25000">
                <a:latin typeface="Times New Roman" pitchFamily="18" charset="0"/>
              </a:rPr>
              <a:t>q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ru-RU" sz="1600">
              <a:latin typeface="Times New Roman" pitchFamily="18" charset="0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685800" y="1219200"/>
            <a:ext cx="0" cy="4343400"/>
          </a:xfrm>
          <a:prstGeom prst="line">
            <a:avLst/>
          </a:prstGeom>
          <a:noFill/>
          <a:ln w="44450" cap="sq">
            <a:solidFill>
              <a:srgbClr val="002498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685800" y="1981200"/>
            <a:ext cx="7773988" cy="1588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8E002F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685800" y="1219200"/>
            <a:ext cx="7773988" cy="1588"/>
          </a:xfrm>
          <a:prstGeom prst="line">
            <a:avLst/>
          </a:prstGeom>
          <a:noFill/>
          <a:ln w="88900" cap="sq">
            <a:pattFill prst="wdUpDiag">
              <a:fgClr>
                <a:schemeClr val="bg2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685800" y="1600200"/>
            <a:ext cx="7773988" cy="1588"/>
          </a:xfrm>
          <a:prstGeom prst="line">
            <a:avLst/>
          </a:prstGeom>
          <a:noFill/>
          <a:ln w="57150" cap="sq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685800" y="2590800"/>
            <a:ext cx="7772400" cy="0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922E65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685800" y="3200400"/>
            <a:ext cx="7772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8458200" y="1219200"/>
            <a:ext cx="0" cy="4343400"/>
          </a:xfrm>
          <a:prstGeom prst="line">
            <a:avLst/>
          </a:prstGeom>
          <a:noFill/>
          <a:ln w="57150" cap="sq">
            <a:solidFill>
              <a:srgbClr val="002498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94606" name="Rectangle 14"/>
          <p:cNvSpPr>
            <a:spLocks noChangeArrowheads="1"/>
          </p:cNvSpPr>
          <p:nvPr/>
        </p:nvSpPr>
        <p:spPr bwMode="auto">
          <a:xfrm>
            <a:off x="685800" y="3124200"/>
            <a:ext cx="7772400" cy="3810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chemeClr val="accent2"/>
              </a:gs>
              <a:gs pos="100000">
                <a:srgbClr val="FFCC99"/>
              </a:gs>
            </a:gsLst>
            <a:lin ang="5400000" scaled="1"/>
          </a:gradFill>
          <a:ln w="31750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threePt" dir="t">
                <a:rot lat="0" lon="0" rev="7200000"/>
              </a:lightRig>
            </a:scene3d>
            <a:sp3d extrusionH="57150" prstMaterial="powder">
              <a:bevelT w="82550" h="38100" prst="coolSlant"/>
            </a:sp3d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ru-RU" sz="2000" dirty="0"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imes New Roman" pitchFamily="18" charset="0"/>
                <a:cs typeface="+mn-cs"/>
              </a:rPr>
              <a:t>                             </a:t>
            </a:r>
            <a:r>
              <a:rPr lang="ru-RU" sz="1800" dirty="0">
                <a:solidFill>
                  <a:srgbClr val="FFCC99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dist="38100" dir="13500000" algn="br">
                    <a:srgbClr val="FFDDBB"/>
                  </a:outerShdw>
                  <a:softEdge rad="0"/>
                </a:effectLst>
                <a:latin typeface="Sylfaen" pitchFamily="18" charset="0"/>
                <a:cs typeface="+mn-cs"/>
              </a:rPr>
              <a:t>УДЕЛЬНЫЕ    ЭКСПЛУАТАЦИОННЫЕ  ЗАТРАТЫ   </a:t>
            </a:r>
          </a:p>
        </p:txBody>
      </p:sp>
      <p:sp>
        <p:nvSpPr>
          <p:cNvPr id="494607" name="Rectangle 15" descr="Белый мрамор"/>
          <p:cNvSpPr>
            <a:spLocks noChangeArrowheads="1"/>
          </p:cNvSpPr>
          <p:nvPr/>
        </p:nvSpPr>
        <p:spPr bwMode="auto">
          <a:xfrm>
            <a:off x="685800" y="3505200"/>
            <a:ext cx="7772400" cy="76200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По расходу топлива при тарифе 1, 33 руб. за 1 нм</a:t>
            </a:r>
            <a:r>
              <a:rPr lang="ru-RU" sz="1600" baseline="30000">
                <a:latin typeface="Times New Roman" pitchFamily="18" charset="0"/>
              </a:rPr>
              <a:t>3</a:t>
            </a:r>
            <a:r>
              <a:rPr lang="ru-RU" sz="1600">
                <a:latin typeface="Times New Roman" pitchFamily="18" charset="0"/>
              </a:rPr>
              <a:t> газа:</a:t>
            </a:r>
            <a:r>
              <a:rPr lang="en-US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</a:rPr>
              <a:t>                            0, 45</a:t>
            </a:r>
            <a:r>
              <a:rPr lang="en-US" sz="1600">
                <a:latin typeface="Times New Roman" pitchFamily="18" charset="0"/>
              </a:rPr>
              <a:t> </a:t>
            </a:r>
            <a:endParaRPr lang="ru-RU" sz="160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                              </a:t>
            </a:r>
            <a:r>
              <a:rPr lang="en-US" sz="1600">
                <a:latin typeface="Times New Roman" pitchFamily="18" charset="0"/>
              </a:rPr>
              <a:t>0</a:t>
            </a:r>
            <a:r>
              <a:rPr lang="ru-RU" sz="1600">
                <a:latin typeface="Times New Roman" pitchFamily="18" charset="0"/>
              </a:rPr>
              <a:t>, </a:t>
            </a:r>
            <a:r>
              <a:rPr lang="en-US" sz="1600">
                <a:latin typeface="Times New Roman" pitchFamily="18" charset="0"/>
              </a:rPr>
              <a:t>338</a:t>
            </a:r>
            <a:r>
              <a:rPr lang="ru-RU" sz="1600">
                <a:latin typeface="Times New Roman" pitchFamily="18" charset="0"/>
              </a:rPr>
              <a:t>нм</a:t>
            </a:r>
            <a:r>
              <a:rPr lang="ru-RU" sz="1600" baseline="30000">
                <a:latin typeface="Times New Roman" pitchFamily="18" charset="0"/>
              </a:rPr>
              <a:t>3</a:t>
            </a:r>
            <a:r>
              <a:rPr lang="ru-RU" sz="1600">
                <a:latin typeface="Times New Roman" pitchFamily="18" charset="0"/>
              </a:rPr>
              <a:t> /кВт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х 1, 33 руб.                                    руб/ 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  </a:t>
            </a: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685800" y="3505200"/>
            <a:ext cx="7772400" cy="0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8E0000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685800" y="4267200"/>
            <a:ext cx="7772400" cy="0"/>
          </a:xfrm>
          <a:prstGeom prst="line">
            <a:avLst/>
          </a:prstGeom>
          <a:noFill/>
          <a:ln w="34925" cap="sq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94610" name="Rectangle 18" descr="Белый мрамор"/>
          <p:cNvSpPr>
            <a:spLocks noChangeArrowheads="1"/>
          </p:cNvSpPr>
          <p:nvPr/>
        </p:nvSpPr>
        <p:spPr bwMode="auto">
          <a:xfrm>
            <a:off x="685800" y="4191000"/>
            <a:ext cx="7772400" cy="144780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47625">
            <a:pattFill prst="wdUpDiag">
              <a:fgClr>
                <a:schemeClr val="hlink"/>
              </a:fgClr>
              <a:bgClr>
                <a:srgbClr val="922E65"/>
              </a:bgClr>
            </a:patt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На техническое обслуживание, с  периодичностью                                     0, 09          каждые 8000 часов эксплуатации                                                              руб/ 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 u="sng">
                <a:latin typeface="Times New Roman" pitchFamily="18" charset="0"/>
              </a:rPr>
              <a:t>ИТОГО:</a:t>
            </a:r>
            <a:r>
              <a:rPr lang="ru-RU" sz="1600">
                <a:latin typeface="Times New Roman" pitchFamily="18" charset="0"/>
              </a:rPr>
              <a:t>  эксплуатационная себестоимость  производства </a:t>
            </a:r>
            <a:r>
              <a:rPr lang="en-US" sz="1600">
                <a:latin typeface="Times New Roman" pitchFamily="18" charset="0"/>
              </a:rPr>
              <a:t>                       </a:t>
            </a:r>
            <a:r>
              <a:rPr lang="ru-RU" sz="1600">
                <a:latin typeface="Times New Roman" pitchFamily="18" charset="0"/>
              </a:rPr>
              <a:t>0, 54</a:t>
            </a:r>
            <a:endParaRPr lang="en-US" sz="160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электрической + тепловой энергий          </a:t>
            </a:r>
            <a:r>
              <a:rPr lang="en-US" sz="1600">
                <a:latin typeface="Times New Roman" pitchFamily="18" charset="0"/>
              </a:rPr>
              <a:t>                                                 </a:t>
            </a:r>
            <a:r>
              <a:rPr lang="ru-RU" sz="1600">
                <a:latin typeface="Times New Roman" pitchFamily="18" charset="0"/>
              </a:rPr>
              <a:t>руб/ 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                                                                                                  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ru-RU" sz="160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ru-RU" sz="1600">
              <a:latin typeface="Times New Roman" pitchFamily="18" charset="0"/>
            </a:endParaRP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685800" y="4800600"/>
            <a:ext cx="7772400" cy="0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922E65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609600" y="5562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5621" name="Text Box 21" descr="Широкий диагональный 2"/>
          <p:cNvSpPr txBox="1">
            <a:spLocks noChangeArrowheads="1"/>
          </p:cNvSpPr>
          <p:nvPr/>
        </p:nvSpPr>
        <p:spPr bwMode="auto">
          <a:xfrm flipH="1">
            <a:off x="6629400" y="1143000"/>
            <a:ext cx="76200" cy="496888"/>
          </a:xfrm>
          <a:prstGeom prst="rect">
            <a:avLst/>
          </a:prstGeom>
          <a:pattFill prst="wdUpDiag">
            <a:fgClr>
              <a:srgbClr val="FF6600"/>
            </a:fgClr>
            <a:bgClr>
              <a:srgbClr val="831336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5622" name="Text Box 22" descr="Широкий диагональный 2"/>
          <p:cNvSpPr txBox="1">
            <a:spLocks noChangeArrowheads="1"/>
          </p:cNvSpPr>
          <p:nvPr/>
        </p:nvSpPr>
        <p:spPr bwMode="auto">
          <a:xfrm flipH="1">
            <a:off x="6629400" y="1981200"/>
            <a:ext cx="76200" cy="1219200"/>
          </a:xfrm>
          <a:prstGeom prst="rect">
            <a:avLst/>
          </a:prstGeom>
          <a:pattFill prst="wdUpDiag">
            <a:fgClr>
              <a:srgbClr val="FF6600"/>
            </a:fgClr>
            <a:bgClr>
              <a:srgbClr val="831336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5623" name="Text Box 23" descr="Широкий диагональный 2"/>
          <p:cNvSpPr txBox="1">
            <a:spLocks noChangeArrowheads="1"/>
          </p:cNvSpPr>
          <p:nvPr/>
        </p:nvSpPr>
        <p:spPr bwMode="auto">
          <a:xfrm flipH="1">
            <a:off x="6629400" y="3505200"/>
            <a:ext cx="76200" cy="1958975"/>
          </a:xfrm>
          <a:prstGeom prst="rect">
            <a:avLst/>
          </a:prstGeom>
          <a:pattFill prst="wdUpDiag">
            <a:fgClr>
              <a:srgbClr val="FF6600"/>
            </a:fgClr>
            <a:bgClr>
              <a:srgbClr val="831336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494616" name="Rectangle 24"/>
          <p:cNvSpPr>
            <a:spLocks noChangeArrowheads="1"/>
          </p:cNvSpPr>
          <p:nvPr/>
        </p:nvSpPr>
        <p:spPr bwMode="auto">
          <a:xfrm>
            <a:off x="381000" y="228600"/>
            <a:ext cx="8610600" cy="990600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>
                <a:solidFill>
                  <a:schemeClr val="tx2"/>
                </a:solidFill>
                <a:latin typeface="Times New Roman" pitchFamily="18" charset="0"/>
              </a:rPr>
              <a:t>УДЕЛЬНЫЕ ТЕХНИКО - ЭКОНОМИЧЕСКИЕ ПОКАЗАТЕЛИ ПРИ ЭКСПЛУАТАЦИИ АВТОНОМНОЙ ЭНЕРГОСИСТЕМЫ </a:t>
            </a:r>
          </a:p>
          <a:p>
            <a:r>
              <a:rPr lang="ru-RU" sz="2000">
                <a:solidFill>
                  <a:schemeClr val="tx2"/>
                </a:solidFill>
                <a:latin typeface="Times New Roman" pitchFamily="18" charset="0"/>
              </a:rPr>
              <a:t>КЛАСТЕРА МИКРОТУРБИН модели С 65 </a:t>
            </a:r>
          </a:p>
        </p:txBody>
      </p:sp>
      <p:pic>
        <p:nvPicPr>
          <p:cNvPr id="494617" name="Picture 25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4618" name="Picture 26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4619" name="Picture 27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4620" name="Picture 28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4621" name="Picture 29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30" name="Text Box 30"/>
          <p:cNvSpPr txBox="1">
            <a:spLocks noChangeArrowheads="1"/>
          </p:cNvSpPr>
          <p:nvPr/>
        </p:nvSpPr>
        <p:spPr bwMode="auto">
          <a:xfrm rot="5400000">
            <a:off x="4419600" y="-4419600"/>
            <a:ext cx="304800" cy="91440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6500">
                <a:srgbClr val="FFA800"/>
              </a:gs>
              <a:gs pos="14000">
                <a:srgbClr val="825600"/>
              </a:gs>
              <a:gs pos="21500">
                <a:srgbClr val="FFA800"/>
              </a:gs>
              <a:gs pos="28999">
                <a:srgbClr val="825600"/>
              </a:gs>
              <a:gs pos="36000">
                <a:srgbClr val="FFA800"/>
              </a:gs>
              <a:gs pos="43500">
                <a:srgbClr val="825600"/>
              </a:gs>
              <a:gs pos="50000">
                <a:srgbClr val="FFA800"/>
              </a:gs>
              <a:gs pos="56500">
                <a:srgbClr val="825600"/>
              </a:gs>
              <a:gs pos="64000">
                <a:srgbClr val="FFA800"/>
              </a:gs>
              <a:gs pos="71001">
                <a:srgbClr val="825600"/>
              </a:gs>
              <a:gs pos="78500">
                <a:srgbClr val="FFA800"/>
              </a:gs>
              <a:gs pos="86000">
                <a:srgbClr val="825600"/>
              </a:gs>
              <a:gs pos="93500">
                <a:srgbClr val="FFA800"/>
              </a:gs>
              <a:gs pos="100000">
                <a:srgbClr val="825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8915400" y="0"/>
            <a:ext cx="457200" cy="68580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990600" y="5867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endParaRPr lang="ru-RU" sz="1800"/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 rot="5400000">
            <a:off x="4419600" y="-4419600"/>
            <a:ext cx="304800" cy="91440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6500">
                <a:srgbClr val="FFA800"/>
              </a:gs>
              <a:gs pos="14000">
                <a:srgbClr val="825600"/>
              </a:gs>
              <a:gs pos="21500">
                <a:srgbClr val="FFA800"/>
              </a:gs>
              <a:gs pos="28999">
                <a:srgbClr val="825600"/>
              </a:gs>
              <a:gs pos="36000">
                <a:srgbClr val="FFA800"/>
              </a:gs>
              <a:gs pos="43500">
                <a:srgbClr val="825600"/>
              </a:gs>
              <a:gs pos="50000">
                <a:srgbClr val="FFA800"/>
              </a:gs>
              <a:gs pos="56500">
                <a:srgbClr val="825600"/>
              </a:gs>
              <a:gs pos="64000">
                <a:srgbClr val="FFA800"/>
              </a:gs>
              <a:gs pos="71001">
                <a:srgbClr val="825600"/>
              </a:gs>
              <a:gs pos="78500">
                <a:srgbClr val="FFA800"/>
              </a:gs>
              <a:gs pos="86000">
                <a:srgbClr val="825600"/>
              </a:gs>
              <a:gs pos="93500">
                <a:srgbClr val="FFA800"/>
              </a:gs>
              <a:gs pos="100000">
                <a:srgbClr val="825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5635" name="Text Box 35"/>
          <p:cNvSpPr txBox="1">
            <a:spLocks noChangeArrowheads="1"/>
          </p:cNvSpPr>
          <p:nvPr/>
        </p:nvSpPr>
        <p:spPr bwMode="auto">
          <a:xfrm rot="5400000">
            <a:off x="4514850" y="2000250"/>
            <a:ext cx="342900" cy="93726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6500">
                <a:srgbClr val="FFA800"/>
              </a:gs>
              <a:gs pos="14000">
                <a:srgbClr val="825600"/>
              </a:gs>
              <a:gs pos="21500">
                <a:srgbClr val="FFA800"/>
              </a:gs>
              <a:gs pos="28999">
                <a:srgbClr val="825600"/>
              </a:gs>
              <a:gs pos="36000">
                <a:srgbClr val="FFA800"/>
              </a:gs>
              <a:gs pos="43500">
                <a:srgbClr val="825600"/>
              </a:gs>
              <a:gs pos="50000">
                <a:srgbClr val="FFA800"/>
              </a:gs>
              <a:gs pos="56500">
                <a:srgbClr val="825600"/>
              </a:gs>
              <a:gs pos="64000">
                <a:srgbClr val="FFA800"/>
              </a:gs>
              <a:gs pos="71001">
                <a:srgbClr val="825600"/>
              </a:gs>
              <a:gs pos="78500">
                <a:srgbClr val="FFA800"/>
              </a:gs>
              <a:gs pos="86000">
                <a:srgbClr val="825600"/>
              </a:gs>
              <a:gs pos="93500">
                <a:srgbClr val="FFA800"/>
              </a:gs>
              <a:gs pos="100000">
                <a:srgbClr val="825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pic>
        <p:nvPicPr>
          <p:cNvPr id="494628" name="Picture 36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4629" name="Picture 37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4630" name="Picture 38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4631" name="Picture 39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4632" name="Picture 40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4633" name="Picture 41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4634" name="Picture 42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4635" name="Picture 43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4636" name="Picture 44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4637" name="Picture 45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4638" name="Picture 46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4639" name="Picture 47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4640" name="Text Box 48"/>
          <p:cNvSpPr txBox="1">
            <a:spLocks noChangeArrowheads="1"/>
          </p:cNvSpPr>
          <p:nvPr/>
        </p:nvSpPr>
        <p:spPr bwMode="auto">
          <a:xfrm>
            <a:off x="0" y="-114300"/>
            <a:ext cx="891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r>
              <a:rPr lang="ru-RU" sz="2000" u="sng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__________</a:t>
            </a:r>
            <a:r>
              <a:rPr lang="ru-RU" sz="2800" u="sng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Э   К   О   Н   О   М   И   К   А        В   О  П   Р   О   С   А</a:t>
            </a:r>
          </a:p>
        </p:txBody>
      </p:sp>
      <p:pic>
        <p:nvPicPr>
          <p:cNvPr id="494641" name="Picture 49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4642" name="Picture 50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4643" name="Picture 51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52" name="Line 52"/>
          <p:cNvSpPr>
            <a:spLocks noChangeShapeType="1"/>
          </p:cNvSpPr>
          <p:nvPr/>
        </p:nvSpPr>
        <p:spPr bwMode="auto">
          <a:xfrm>
            <a:off x="685800" y="1219200"/>
            <a:ext cx="0" cy="4267200"/>
          </a:xfrm>
          <a:prstGeom prst="line">
            <a:avLst/>
          </a:prstGeom>
          <a:noFill/>
          <a:ln w="44450" cap="sq">
            <a:pattFill prst="wdUpDiag">
              <a:fgClr>
                <a:schemeClr val="bg2"/>
              </a:fgClr>
              <a:bgClr>
                <a:srgbClr val="CC3300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5653" name="Line 53"/>
          <p:cNvSpPr>
            <a:spLocks noChangeShapeType="1"/>
          </p:cNvSpPr>
          <p:nvPr/>
        </p:nvSpPr>
        <p:spPr bwMode="auto">
          <a:xfrm>
            <a:off x="8458200" y="1219200"/>
            <a:ext cx="0" cy="4267200"/>
          </a:xfrm>
          <a:prstGeom prst="line">
            <a:avLst/>
          </a:prstGeom>
          <a:noFill/>
          <a:ln w="57150" cap="sq">
            <a:pattFill prst="wdUpDiag">
              <a:fgClr>
                <a:srgbClr val="FF0000"/>
              </a:fgClr>
              <a:bgClr>
                <a:srgbClr val="58331A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5654" name="Line 54"/>
          <p:cNvSpPr>
            <a:spLocks noChangeShapeType="1"/>
          </p:cNvSpPr>
          <p:nvPr/>
        </p:nvSpPr>
        <p:spPr bwMode="auto">
          <a:xfrm>
            <a:off x="685800" y="3124200"/>
            <a:ext cx="7772400" cy="0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922E65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5655" name="Line 55"/>
          <p:cNvSpPr>
            <a:spLocks noChangeShapeType="1"/>
          </p:cNvSpPr>
          <p:nvPr/>
        </p:nvSpPr>
        <p:spPr bwMode="auto">
          <a:xfrm>
            <a:off x="685800" y="1600200"/>
            <a:ext cx="7773988" cy="1588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8E002F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94648" name="Text Box 56" descr="Почтовая бумага"/>
          <p:cNvSpPr txBox="1">
            <a:spLocks noChangeArrowheads="1"/>
          </p:cNvSpPr>
          <p:nvPr/>
        </p:nvSpPr>
        <p:spPr bwMode="auto">
          <a:xfrm>
            <a:off x="304800" y="5486400"/>
            <a:ext cx="8686800" cy="1371600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222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ru-RU" sz="1600" b="0"/>
              <a:t>При 70%-ой  среднесуточной загрузке оборудования и существующих тарифах на отпуск электрической и тепловой энергии</a:t>
            </a:r>
            <a:r>
              <a:rPr lang="ru-RU" sz="1800" b="0"/>
              <a:t> </a:t>
            </a:r>
            <a:r>
              <a:rPr lang="ru-RU" sz="1600" b="0"/>
              <a:t>Централизованными сетями,</a:t>
            </a:r>
            <a:r>
              <a:rPr lang="ru-RU" sz="1800" b="0"/>
              <a:t> окупаемость составляет не более   </a:t>
            </a:r>
            <a:r>
              <a:rPr lang="en-US" sz="1800" b="0"/>
              <a:t> </a:t>
            </a:r>
            <a:r>
              <a:rPr lang="ru-RU" sz="1800" b="0"/>
              <a:t>2,5 лет при сроке эксплуатации до Первого восстановительного ремонта - </a:t>
            </a:r>
            <a:r>
              <a:rPr lang="en-US" sz="1800" b="0"/>
              <a:t>8</a:t>
            </a:r>
            <a:r>
              <a:rPr lang="ru-RU" sz="1800" b="0"/>
              <a:t>,</a:t>
            </a:r>
            <a:r>
              <a:rPr lang="en-US" sz="1800" b="0"/>
              <a:t>9</a:t>
            </a:r>
            <a:r>
              <a:rPr lang="ru-RU" sz="1800" b="0"/>
              <a:t> лет.</a:t>
            </a:r>
            <a:r>
              <a:rPr lang="ru-RU" sz="1800"/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12117">
    <p:randomBar dir="vert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4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4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4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4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494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494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4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5FFF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494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494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4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5FFF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3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4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4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4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4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3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945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45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22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8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4946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46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22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3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946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46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22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8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9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300"/>
                            </p:stCondLst>
                            <p:childTnLst>
                              <p:par>
                                <p:cTn id="4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375"/>
                            </p:stCondLst>
                            <p:childTnLst>
                              <p:par>
                                <p:cTn id="5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450"/>
                            </p:stCondLst>
                            <p:childTnLst>
                              <p:par>
                                <p:cTn id="5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25"/>
                            </p:stCondLst>
                            <p:childTnLst>
                              <p:par>
                                <p:cTn id="5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675"/>
                            </p:stCondLst>
                            <p:childTnLst>
                              <p:par>
                                <p:cTn id="6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75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300"/>
                                        <p:tgtEl>
                                          <p:spTgt spid="49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150"/>
                            </p:stCondLst>
                            <p:childTnLst>
                              <p:par>
                                <p:cTn id="7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9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650"/>
                            </p:stCondLst>
                            <p:childTnLst>
                              <p:par>
                                <p:cTn id="7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9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150"/>
                            </p:stCondLst>
                            <p:childTnLst>
                              <p:par>
                                <p:cTn id="7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9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650"/>
                            </p:stCondLst>
                            <p:childTnLst>
                              <p:par>
                                <p:cTn id="8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9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150"/>
                            </p:stCondLst>
                            <p:childTnLst>
                              <p:par>
                                <p:cTn id="8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3225"/>
                            </p:stCondLst>
                            <p:childTnLst>
                              <p:par>
                                <p:cTn id="9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3300"/>
                            </p:stCondLst>
                            <p:childTnLst>
                              <p:par>
                                <p:cTn id="9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375"/>
                            </p:stCondLst>
                            <p:childTnLst>
                              <p:par>
                                <p:cTn id="9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3450"/>
                            </p:stCondLst>
                            <p:childTnLst>
                              <p:par>
                                <p:cTn id="9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49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3950"/>
                            </p:stCondLst>
                            <p:childTnLst>
                              <p:par>
                                <p:cTn id="10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49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450"/>
                            </p:stCondLst>
                            <p:childTnLst>
                              <p:par>
                                <p:cTn id="10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49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4950"/>
                            </p:stCondLst>
                            <p:childTnLst>
                              <p:par>
                                <p:cTn id="1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49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4" grpId="0" animBg="1" autoUpdateAnimBg="0"/>
      <p:bldP spid="494598" grpId="0" autoUpdateAnimBg="0"/>
      <p:bldP spid="494607" grpId="0" autoUpdateAnimBg="0"/>
      <p:bldP spid="494610" grpId="0" autoUpdateAnimBg="0"/>
      <p:bldP spid="494616" grpId="0" build="p" autoUpdateAnimBg="0" advAuto="0"/>
      <p:bldP spid="494640" grpId="0" autoUpdateAnimBg="0"/>
      <p:bldP spid="49464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5943600"/>
            <a:ext cx="9372600" cy="914400"/>
          </a:xfr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algn="l" eaLnBrk="1" hangingPunct="1"/>
            <a:r>
              <a:rPr lang="ru-RU" sz="2000" b="1" smtClean="0"/>
              <a:t>                                             энергетическая независимость                        экологическая безопасность                               экономическая жизнеспособность</a:t>
            </a:r>
          </a:p>
        </p:txBody>
      </p:sp>
      <p:sp>
        <p:nvSpPr>
          <p:cNvPr id="359427" name="Rectangle 3"/>
          <p:cNvSpPr>
            <a:spLocks noChangeArrowheads="1"/>
          </p:cNvSpPr>
          <p:nvPr/>
        </p:nvSpPr>
        <p:spPr bwMode="auto">
          <a:xfrm>
            <a:off x="0" y="0"/>
            <a:ext cx="9372600" cy="6019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1">
                <a:srgbClr val="000040"/>
              </a:gs>
              <a:gs pos="25000">
                <a:srgbClr val="400040"/>
              </a:gs>
              <a:gs pos="37500">
                <a:srgbClr val="8F0040"/>
              </a:gs>
              <a:gs pos="45000">
                <a:srgbClr val="F27300"/>
              </a:gs>
              <a:gs pos="50000">
                <a:srgbClr val="FFBF00"/>
              </a:gs>
              <a:gs pos="55000">
                <a:srgbClr val="F27300"/>
              </a:gs>
              <a:gs pos="62500">
                <a:srgbClr val="8F0040"/>
              </a:gs>
              <a:gs pos="75000">
                <a:srgbClr val="400040"/>
              </a:gs>
              <a:gs pos="89999">
                <a:srgbClr val="00004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cene3d>
              <a:camera prst="perspectiveRelaxedModerately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tx2"/>
                </a:solidFill>
                <a:cs typeface="+mn-cs"/>
              </a:rPr>
              <a:t>  </a:t>
            </a:r>
            <a:r>
              <a:rPr lang="ru-RU" sz="3200" dirty="0">
                <a:solidFill>
                  <a:schemeClr val="tx2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cs typeface="+mn-cs"/>
              </a:rPr>
              <a:t>ГАЗО </a:t>
            </a:r>
            <a:r>
              <a:rPr lang="ru-RU" sz="6000" dirty="0">
                <a:solidFill>
                  <a:schemeClr val="tx2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Monotype Corsiva" pitchFamily="66" charset="0"/>
                <a:cs typeface="+mn-cs"/>
              </a:rPr>
              <a:t>ТУРБО </a:t>
            </a:r>
            <a:r>
              <a:rPr lang="ru-RU" sz="3200" dirty="0">
                <a:solidFill>
                  <a:schemeClr val="tx2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cs typeface="+mn-cs"/>
              </a:rPr>
              <a:t>ЭЛЕКТРО</a:t>
            </a:r>
            <a:r>
              <a:rPr lang="ru-RU" sz="3200" dirty="0">
                <a:solidFill>
                  <a:schemeClr val="tx2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imes New Roman" pitchFamily="18" charset="0"/>
                <a:cs typeface="+mn-cs"/>
              </a:rPr>
              <a:t>                               </a:t>
            </a:r>
            <a:r>
              <a:rPr lang="ru-RU" sz="6000" dirty="0">
                <a:solidFill>
                  <a:schemeClr val="tx2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Monotype Corsiva" pitchFamily="66" charset="0"/>
                <a:cs typeface="+mn-cs"/>
              </a:rPr>
              <a:t>Г  Е  Н  Е  Р  А  Т  О   Р   Ы </a:t>
            </a:r>
            <a:r>
              <a:rPr lang="en-US" sz="4000" dirty="0">
                <a:solidFill>
                  <a:schemeClr val="tx2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Monotype Corsiva" pitchFamily="66" charset="0"/>
                <a:cs typeface="+mn-cs"/>
              </a:rPr>
              <a:t>“</a:t>
            </a:r>
            <a:r>
              <a:rPr lang="en-US" sz="4800" dirty="0">
                <a:solidFill>
                  <a:schemeClr val="tx2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Monotype Corsiva" pitchFamily="66" charset="0"/>
                <a:cs typeface="Times New Roman" pitchFamily="18" charset="0"/>
              </a:rPr>
              <a:t>CAPSTONE</a:t>
            </a:r>
            <a:r>
              <a:rPr lang="ru-RU" sz="4800" dirty="0">
                <a:solidFill>
                  <a:schemeClr val="tx2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Monotype Corsiva" pitchFamily="66" charset="0"/>
                <a:cs typeface="Times New Roman" pitchFamily="18" charset="0"/>
              </a:rPr>
              <a:t>” </a:t>
            </a:r>
            <a:r>
              <a:rPr lang="ru-RU" sz="4800" dirty="0">
                <a:solidFill>
                  <a:schemeClr val="tx2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imes New Roman" pitchFamily="18" charset="0"/>
                <a:cs typeface="+mn-cs"/>
              </a:rPr>
              <a:t> </a:t>
            </a:r>
            <a:r>
              <a:rPr lang="ru-RU" sz="4800" dirty="0">
                <a:solidFill>
                  <a:schemeClr val="tx2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Monotype Corsiva" pitchFamily="66" charset="0"/>
                <a:cs typeface="+mn-cs"/>
              </a:rPr>
              <a:t>С-30</a:t>
            </a:r>
            <a:r>
              <a:rPr lang="ru-RU" sz="4800" dirty="0">
                <a:solidFill>
                  <a:schemeClr val="tx2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imes New Roman" pitchFamily="18" charset="0"/>
                <a:cs typeface="+mn-cs"/>
              </a:rPr>
              <a:t>   </a:t>
            </a:r>
            <a:r>
              <a:rPr lang="ru-RU" sz="4800" dirty="0">
                <a:solidFill>
                  <a:schemeClr val="tx2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Monotype Corsiva" pitchFamily="66" charset="0"/>
                <a:cs typeface="+mn-cs"/>
              </a:rPr>
              <a:t>и </a:t>
            </a:r>
            <a:r>
              <a:rPr lang="ru-RU" sz="4800" dirty="0">
                <a:solidFill>
                  <a:schemeClr val="tx2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imes New Roman" pitchFamily="18" charset="0"/>
                <a:cs typeface="+mn-cs"/>
              </a:rPr>
              <a:t>  </a:t>
            </a:r>
            <a:r>
              <a:rPr lang="ru-RU" sz="4800" dirty="0">
                <a:solidFill>
                  <a:schemeClr val="tx2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Monotype Corsiva" pitchFamily="66" charset="0"/>
                <a:cs typeface="+mn-cs"/>
              </a:rPr>
              <a:t>С</a:t>
            </a:r>
            <a:r>
              <a:rPr lang="en-US" sz="4800" dirty="0">
                <a:solidFill>
                  <a:schemeClr val="tx2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Monotype Corsiva" pitchFamily="66" charset="0"/>
                <a:cs typeface="+mn-cs"/>
              </a:rPr>
              <a:t>-65</a:t>
            </a:r>
            <a:r>
              <a:rPr lang="ru-RU" sz="4800" b="0" dirty="0">
                <a:solidFill>
                  <a:schemeClr val="tx2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tx2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4800" b="0" dirty="0">
              <a:solidFill>
                <a:schemeClr val="tx2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28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АВТОНОМНЫЕ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+mn-cs"/>
              </a:rPr>
              <a:t>   </a:t>
            </a:r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cs typeface="+mn-cs"/>
              </a:rPr>
            </a:b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+mn-cs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+mn-cs"/>
              </a:rPr>
              <a:t>  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ЭЛЕКТРОСТАНЦИИ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+mn-cs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cs typeface="+mn-cs"/>
              </a:rPr>
            </a:b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+mn-cs"/>
              </a:rPr>
              <a:t>   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МАЛОЙ МОЩНОСТИ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+mn-cs"/>
              </a:rPr>
              <a:t> </a:t>
            </a:r>
          </a:p>
          <a:p>
            <a:pPr algn="ctr">
              <a:defRPr/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+mn-cs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cs typeface="+mn-cs"/>
              </a:rPr>
            </a:b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+mn-cs"/>
              </a:rPr>
              <a:t>Web-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+mn-cs"/>
              </a:rPr>
              <a:t>сайт: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dirty="0">
                <a:solidFill>
                  <a:schemeClr val="tx2"/>
                </a:solidFill>
                <a:cs typeface="+mn-cs"/>
                <a:hlinkClick r:id="rId6"/>
              </a:rPr>
              <a:t>www.AKTK.ru</a:t>
            </a:r>
            <a:r>
              <a:rPr lang="en-US" dirty="0">
                <a:solidFill>
                  <a:schemeClr val="tx2"/>
                </a:solidFill>
                <a:cs typeface="+mn-cs"/>
              </a:rPr>
              <a:t> 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+mn-cs"/>
              </a:rPr>
              <a:t>   E-Mail: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+mn-cs"/>
                <a:hlinkClick r:id="rId7"/>
              </a:rPr>
              <a:t>AKTK@AKTK.ru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+mn-cs"/>
              </a:rPr>
              <a:t>       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359429" name="Picture 5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96" y="285728"/>
            <a:ext cx="177467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AFFF">
                <a:alpha val="40000"/>
              </a:srgbClr>
            </a:glow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Front" fov="7200000">
              <a:rot lat="21593696" lon="710704" rev="21181703"/>
            </a:camera>
            <a:lightRig rig="soft" dir="t">
              <a:rot lat="0" lon="0" rev="0"/>
            </a:lightRig>
          </a:scene3d>
          <a:sp3d z="133350" prstMaterial="translucentPowder">
            <a:bevelT w="203200" h="50800" prst="softRound"/>
          </a:sp3d>
        </p:spPr>
      </p:pic>
      <p:sp>
        <p:nvSpPr>
          <p:cNvPr id="359430" name="Text Box 6"/>
          <p:cNvSpPr txBox="1">
            <a:spLocks noChangeArrowheads="1"/>
          </p:cNvSpPr>
          <p:nvPr/>
        </p:nvSpPr>
        <p:spPr bwMode="auto">
          <a:xfrm>
            <a:off x="0" y="2928934"/>
            <a:ext cx="3810000" cy="646331"/>
          </a:xfrm>
          <a:prstGeom prst="rect">
            <a:avLst/>
          </a:prstGeom>
          <a:gradFill rotWithShape="0">
            <a:gsLst>
              <a:gs pos="0">
                <a:srgbClr val="993366"/>
              </a:gs>
              <a:gs pos="100000">
                <a:srgbClr val="47182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perspectiveRelaxed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  <a:cs typeface="+mn-cs"/>
              </a:rPr>
              <a:t> тел:(495) </a:t>
            </a:r>
            <a:r>
              <a:rPr lang="en-US" sz="36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  <a:cs typeface="+mn-cs"/>
              </a:rPr>
              <a:t>227 -0123</a:t>
            </a:r>
            <a:endParaRPr lang="ru-RU" sz="3600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359431" name="Text Box 7"/>
          <p:cNvSpPr txBox="1">
            <a:spLocks noChangeArrowheads="1"/>
          </p:cNvSpPr>
          <p:nvPr/>
        </p:nvSpPr>
        <p:spPr bwMode="auto">
          <a:xfrm>
            <a:off x="1357313" y="500063"/>
            <a:ext cx="632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600" b="0">
              <a:latin typeface="Times New Roman" pitchFamily="18" charset="0"/>
            </a:endParaRP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1600200" y="990600"/>
            <a:ext cx="662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b="0">
              <a:latin typeface="Times New Roman" pitchFamily="18" charset="0"/>
            </a:endParaRP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1447800" y="381000"/>
            <a:ext cx="601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600" b="0">
              <a:latin typeface="Times New Roman" pitchFamily="18" charset="0"/>
            </a:endParaRPr>
          </a:p>
        </p:txBody>
      </p:sp>
      <p:sp>
        <p:nvSpPr>
          <p:cNvPr id="359434" name="Text Box 10"/>
          <p:cNvSpPr txBox="1">
            <a:spLocks noChangeArrowheads="1"/>
          </p:cNvSpPr>
          <p:nvPr/>
        </p:nvSpPr>
        <p:spPr bwMode="auto">
          <a:xfrm>
            <a:off x="0" y="3500438"/>
            <a:ext cx="3048000" cy="533400"/>
          </a:xfrm>
          <a:prstGeom prst="rect">
            <a:avLst/>
          </a:prstGeom>
          <a:gradFill rotWithShape="0">
            <a:gsLst>
              <a:gs pos="0">
                <a:srgbClr val="993366"/>
              </a:gs>
              <a:gs pos="50000">
                <a:srgbClr val="47172F"/>
              </a:gs>
              <a:gs pos="100000">
                <a:srgbClr val="9933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cene3d>
              <a:camera prst="perspectiveRelaxedModerately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latin typeface="Times New Roman" pitchFamily="18" charset="0"/>
                <a:cs typeface="+mn-cs"/>
              </a:rPr>
              <a:t> </a:t>
            </a:r>
            <a:r>
              <a:rPr lang="en-US" sz="28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imes New Roman" pitchFamily="18" charset="0"/>
                <a:cs typeface="+mn-cs"/>
              </a:rPr>
              <a:t>BKTK@BK.ru</a:t>
            </a:r>
            <a:endParaRPr lang="ru-RU" sz="2800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59435" name="Text Box 11"/>
          <p:cNvSpPr txBox="1">
            <a:spLocks noChangeArrowheads="1"/>
          </p:cNvSpPr>
          <p:nvPr/>
        </p:nvSpPr>
        <p:spPr bwMode="auto">
          <a:xfrm>
            <a:off x="4800600" y="2857496"/>
            <a:ext cx="4343400" cy="579438"/>
          </a:xfrm>
          <a:prstGeom prst="rect">
            <a:avLst/>
          </a:prstGeom>
          <a:gradFill rotWithShape="0">
            <a:gsLst>
              <a:gs pos="0">
                <a:srgbClr val="993366"/>
              </a:gs>
              <a:gs pos="100000">
                <a:srgbClr val="47182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perspectiveRelaxedModerately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imes New Roman" pitchFamily="18" charset="0"/>
                <a:cs typeface="+mn-cs"/>
              </a:rPr>
              <a:t>факс:(495) 546-97-20</a:t>
            </a:r>
          </a:p>
        </p:txBody>
      </p:sp>
      <p:sp>
        <p:nvSpPr>
          <p:cNvPr id="359436" name="Text Box 12"/>
          <p:cNvSpPr txBox="1">
            <a:spLocks noChangeArrowheads="1"/>
          </p:cNvSpPr>
          <p:nvPr/>
        </p:nvSpPr>
        <p:spPr bwMode="auto">
          <a:xfrm>
            <a:off x="6072166" y="3357562"/>
            <a:ext cx="3071834" cy="533400"/>
          </a:xfrm>
          <a:prstGeom prst="rect">
            <a:avLst/>
          </a:prstGeom>
          <a:gradFill rotWithShape="0">
            <a:gsLst>
              <a:gs pos="0">
                <a:srgbClr val="993366"/>
              </a:gs>
              <a:gs pos="50000">
                <a:srgbClr val="47172F"/>
              </a:gs>
              <a:gs pos="100000">
                <a:srgbClr val="9933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cene3d>
              <a:camera prst="perspectiveLef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latin typeface="Times New Roman" pitchFamily="18" charset="0"/>
                <a:cs typeface="+mn-cs"/>
              </a:rPr>
              <a:t>  </a:t>
            </a:r>
            <a:r>
              <a:rPr lang="en-US" sz="28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cs typeface="+mn-cs"/>
              </a:rPr>
              <a:t>aktk@inbox.ru</a:t>
            </a:r>
            <a:endParaRPr lang="ru-RU" sz="2800" dirty="0">
              <a:effectLst>
                <a:glow rad="101600">
                  <a:schemeClr val="bg2">
                    <a:alpha val="60000"/>
                  </a:schemeClr>
                </a:glow>
              </a:effectLst>
              <a:cs typeface="+mn-cs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6439">
    <p:blinds dir="vert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375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5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7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3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775"/>
                            </p:stCondLst>
                            <p:childTnLst>
                              <p:par>
                                <p:cTn id="2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" fill="hold"/>
                                        <p:tgtEl>
                                          <p:spTgt spid="3594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" fill="hold"/>
                                        <p:tgtEl>
                                          <p:spTgt spid="3594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850"/>
                            </p:stCondLst>
                            <p:childTnLst>
                              <p:par>
                                <p:cTn id="3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" fill="hold"/>
                                        <p:tgtEl>
                                          <p:spTgt spid="359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" fill="hold"/>
                                        <p:tgtEl>
                                          <p:spTgt spid="359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600"/>
                            </p:stCondLst>
                            <p:childTnLst>
                              <p:par>
                                <p:cTn id="3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" fill="hold"/>
                                        <p:tgtEl>
                                          <p:spTgt spid="3594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" fill="hold"/>
                                        <p:tgtEl>
                                          <p:spTgt spid="3594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675"/>
                            </p:stCondLst>
                            <p:childTnLst>
                              <p:par>
                                <p:cTn id="4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" fill="hold"/>
                                        <p:tgtEl>
                                          <p:spTgt spid="359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" fill="hold"/>
                                        <p:tgtEl>
                                          <p:spTgt spid="359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650"/>
                            </p:stCondLst>
                            <p:childTnLst>
                              <p:par>
                                <p:cTn id="4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594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594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65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650"/>
                            </p:stCondLst>
                            <p:childTnLst>
                              <p:par>
                                <p:cTn id="58" presetID="19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6" grpId="0" autoUpdateAnimBg="0"/>
      <p:bldP spid="359427" grpId="0" build="p" autoUpdateAnimBg="0" advAuto="2000"/>
      <p:bldP spid="359430" grpId="0" animBg="1" autoUpdateAnimBg="0"/>
      <p:bldP spid="359431" grpId="0" autoUpdateAnimBg="0"/>
      <p:bldP spid="359434" grpId="0" build="p" animBg="1" autoUpdateAnimBg="0" advAuto="0"/>
      <p:bldP spid="359435" grpId="0" animBg="1" autoUpdateAnimBg="0"/>
      <p:bldP spid="359436" grpId="0" build="p" animBg="1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Text Box 2" descr="Бумажный пакет"/>
          <p:cNvSpPr txBox="1">
            <a:spLocks noChangeArrowheads="1"/>
          </p:cNvSpPr>
          <p:nvPr/>
        </p:nvSpPr>
        <p:spPr bwMode="auto">
          <a:xfrm>
            <a:off x="304800" y="0"/>
            <a:ext cx="8610600" cy="65532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492547" name="Rectangle 3" descr="Полотно"/>
          <p:cNvSpPr>
            <a:spLocks noChangeArrowheads="1"/>
          </p:cNvSpPr>
          <p:nvPr/>
        </p:nvSpPr>
        <p:spPr bwMode="auto">
          <a:xfrm>
            <a:off x="685800" y="990600"/>
            <a:ext cx="7772400" cy="609600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flood" dir="t">
                <a:rot lat="0" lon="0" rev="3000000"/>
              </a:lightRig>
            </a:scene3d>
            <a:sp3d extrusionH="57150" prstMaterial="powder">
              <a:bevelT w="38100" h="38100" prst="angle"/>
            </a:sp3d>
          </a:bodyPr>
          <a:lstStyle/>
          <a:p>
            <a:pPr algn="just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ru-RU" sz="4000" b="0" dirty="0">
                <a:latin typeface="Times New Roman" pitchFamily="18" charset="0"/>
                <a:cs typeface="+mn-cs"/>
              </a:rPr>
              <a:t>                   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+mn-cs"/>
              </a:rPr>
              <a:t>ПАРАМЕТРЫ</a:t>
            </a:r>
          </a:p>
        </p:txBody>
      </p:sp>
      <p:sp>
        <p:nvSpPr>
          <p:cNvPr id="492548" name="Text Box 4" descr="Полотно"/>
          <p:cNvSpPr txBox="1">
            <a:spLocks noChangeArrowheads="1"/>
          </p:cNvSpPr>
          <p:nvPr/>
        </p:nvSpPr>
        <p:spPr bwMode="auto">
          <a:xfrm>
            <a:off x="5867400" y="1219200"/>
            <a:ext cx="2590800" cy="457200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ood" dir="t">
                <a:rot lat="0" lon="0" rev="1200000"/>
              </a:lightRig>
            </a:scene3d>
            <a:sp3d extrusionH="57150" prstMaterial="powder">
              <a:bevelT w="38100" h="38100" prst="angle"/>
            </a:sp3d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+mn-cs"/>
              </a:rPr>
              <a:t>ЗНАЧЕНИЯ</a:t>
            </a:r>
          </a:p>
        </p:txBody>
      </p:sp>
      <p:sp>
        <p:nvSpPr>
          <p:cNvPr id="492549" name="Rectangle 5"/>
          <p:cNvSpPr>
            <a:spLocks noChangeArrowheads="1"/>
          </p:cNvSpPr>
          <p:nvPr/>
        </p:nvSpPr>
        <p:spPr bwMode="auto">
          <a:xfrm>
            <a:off x="685800" y="1600200"/>
            <a:ext cx="7772400" cy="3810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990000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flood" dir="t">
                <a:rot lat="0" lon="0" rev="4200000"/>
              </a:lightRig>
            </a:scene3d>
            <a:sp3d extrusionH="57150" prstMaterial="powder">
              <a:bevelT w="82550" h="38100" prst="coolSlant"/>
            </a:sp3d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ru-RU" sz="2000" dirty="0"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imes New Roman" pitchFamily="18" charset="0"/>
                <a:cs typeface="+mn-cs"/>
              </a:rPr>
              <a:t>                                 </a:t>
            </a:r>
            <a:r>
              <a:rPr lang="ru-RU" sz="1800" dirty="0">
                <a:solidFill>
                  <a:srgbClr val="FFCC99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dist="38100" dir="13500000" algn="br">
                    <a:srgbClr val="FFDDBB"/>
                  </a:outerShdw>
                  <a:softEdge rad="0"/>
                </a:effectLst>
                <a:latin typeface="Sylfaen" pitchFamily="18" charset="0"/>
                <a:cs typeface="+mn-cs"/>
              </a:rPr>
              <a:t>УДЕЛЬНЫЙ           РАСХОД           ТОПЛИВА</a:t>
            </a:r>
          </a:p>
        </p:txBody>
      </p:sp>
      <p:sp>
        <p:nvSpPr>
          <p:cNvPr id="492550" name="Rectangle 6" descr="Белый мрамор"/>
          <p:cNvSpPr>
            <a:spLocks noChangeArrowheads="1"/>
          </p:cNvSpPr>
          <p:nvPr/>
        </p:nvSpPr>
        <p:spPr bwMode="auto">
          <a:xfrm>
            <a:off x="685800" y="1981200"/>
            <a:ext cx="7772400" cy="160020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Эксплуатационный, из расчёта на 1 кВт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генерируемой                    0, 338       электроэнергии </a:t>
            </a:r>
            <a:r>
              <a:rPr lang="en-US" sz="1600">
                <a:latin typeface="Times New Roman" pitchFamily="18" charset="0"/>
              </a:rPr>
              <a:t>                                                                                             </a:t>
            </a:r>
            <a:r>
              <a:rPr lang="ru-RU" sz="1600">
                <a:latin typeface="Times New Roman" pitchFamily="18" charset="0"/>
              </a:rPr>
              <a:t>нм</a:t>
            </a:r>
            <a:r>
              <a:rPr lang="ru-RU" sz="1600" baseline="30000">
                <a:latin typeface="Times New Roman" pitchFamily="18" charset="0"/>
              </a:rPr>
              <a:t>3</a:t>
            </a:r>
            <a:r>
              <a:rPr lang="ru-RU" sz="1600">
                <a:latin typeface="Times New Roman" pitchFamily="18" charset="0"/>
              </a:rPr>
              <a:t>/кВт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 час    </a:t>
            </a:r>
            <a:endParaRPr lang="en-US" sz="160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В том числе, на 1 кВт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утилизируемой, в процессе когенера-           0, 216                                                       ции, тепловой энергии                                                                           </a:t>
            </a:r>
            <a:r>
              <a:rPr lang="en-US" sz="1600">
                <a:latin typeface="Times New Roman" pitchFamily="18" charset="0"/>
              </a:rPr>
              <a:t>       </a:t>
            </a:r>
            <a:r>
              <a:rPr lang="ru-RU" sz="1600">
                <a:latin typeface="Times New Roman" pitchFamily="18" charset="0"/>
              </a:rPr>
              <a:t>нм</a:t>
            </a:r>
            <a:r>
              <a:rPr lang="ru-RU" sz="1600" baseline="30000">
                <a:latin typeface="Times New Roman" pitchFamily="18" charset="0"/>
              </a:rPr>
              <a:t>3</a:t>
            </a:r>
            <a:r>
              <a:rPr lang="ru-RU" sz="1600">
                <a:latin typeface="Times New Roman" pitchFamily="18" charset="0"/>
              </a:rPr>
              <a:t> /кВт</a:t>
            </a:r>
            <a:r>
              <a:rPr lang="en-US" sz="1600" baseline="-25000">
                <a:latin typeface="Times New Roman" pitchFamily="18" charset="0"/>
              </a:rPr>
              <a:t>q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ru-RU" sz="1600">
              <a:latin typeface="Times New Roman" pitchFamily="18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685800" y="1219200"/>
            <a:ext cx="0" cy="4343400"/>
          </a:xfrm>
          <a:prstGeom prst="line">
            <a:avLst/>
          </a:prstGeom>
          <a:noFill/>
          <a:ln w="44450" cap="sq">
            <a:solidFill>
              <a:srgbClr val="002498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685800" y="1981200"/>
            <a:ext cx="7773988" cy="1588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8E002F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685800" y="1219200"/>
            <a:ext cx="7773988" cy="1588"/>
          </a:xfrm>
          <a:prstGeom prst="line">
            <a:avLst/>
          </a:prstGeom>
          <a:noFill/>
          <a:ln w="88900" cap="sq">
            <a:pattFill prst="wdUpDiag">
              <a:fgClr>
                <a:schemeClr val="bg2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685800" y="1600200"/>
            <a:ext cx="7773988" cy="1588"/>
          </a:xfrm>
          <a:prstGeom prst="line">
            <a:avLst/>
          </a:prstGeom>
          <a:noFill/>
          <a:ln w="57150" cap="sq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685800" y="2590800"/>
            <a:ext cx="7772400" cy="0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922E65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685800" y="3200400"/>
            <a:ext cx="7772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8458200" y="1219200"/>
            <a:ext cx="0" cy="4343400"/>
          </a:xfrm>
          <a:prstGeom prst="line">
            <a:avLst/>
          </a:prstGeom>
          <a:noFill/>
          <a:ln w="57150" cap="sq">
            <a:solidFill>
              <a:srgbClr val="002498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92558" name="Rectangle 14"/>
          <p:cNvSpPr>
            <a:spLocks noChangeArrowheads="1"/>
          </p:cNvSpPr>
          <p:nvPr/>
        </p:nvSpPr>
        <p:spPr bwMode="auto">
          <a:xfrm>
            <a:off x="685800" y="3124200"/>
            <a:ext cx="7772400" cy="3810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92041F"/>
              </a:gs>
              <a:gs pos="100000">
                <a:srgbClr val="FFCC99"/>
              </a:gs>
            </a:gsLst>
            <a:lin ang="5400000" scaled="1"/>
          </a:gradFill>
          <a:ln w="31750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flood" dir="t">
                <a:rot lat="0" lon="0" rev="4200000"/>
              </a:lightRig>
            </a:scene3d>
            <a:sp3d extrusionH="57150" prstMaterial="powder"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ru-RU" sz="2000" dirty="0">
                <a:latin typeface="Times New Roman" pitchFamily="18" charset="0"/>
                <a:cs typeface="+mn-cs"/>
              </a:rPr>
              <a:t>                             </a:t>
            </a:r>
            <a:r>
              <a:rPr lang="ru-RU" sz="1800" dirty="0">
                <a:solidFill>
                  <a:srgbClr val="FFCC99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dist="38100" dir="13500000" algn="br">
                    <a:srgbClr val="FFDDBB"/>
                  </a:outerShdw>
                  <a:softEdge rad="0"/>
                </a:effectLst>
                <a:latin typeface="Sylfaen" pitchFamily="18" charset="0"/>
                <a:cs typeface="+mn-cs"/>
              </a:rPr>
              <a:t>УДЕЛЬНЫЕ    ЭКСПЛУАТАЦИОННЫЕ  ЗАТРАТЫ</a:t>
            </a:r>
            <a:r>
              <a:rPr lang="ru-RU" sz="1800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  <a:cs typeface="+mn-cs"/>
              </a:rPr>
              <a:t>   </a:t>
            </a:r>
          </a:p>
        </p:txBody>
      </p:sp>
      <p:sp>
        <p:nvSpPr>
          <p:cNvPr id="492559" name="Rectangle 15" descr="Белый мрамор"/>
          <p:cNvSpPr>
            <a:spLocks noChangeArrowheads="1"/>
          </p:cNvSpPr>
          <p:nvPr/>
        </p:nvSpPr>
        <p:spPr bwMode="auto">
          <a:xfrm>
            <a:off x="685800" y="3505200"/>
            <a:ext cx="7772400" cy="76200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По расходу топлива при тарифе 1, 33 руб. за 1 нм</a:t>
            </a:r>
            <a:r>
              <a:rPr lang="ru-RU" sz="1600" baseline="30000">
                <a:latin typeface="Times New Roman" pitchFamily="18" charset="0"/>
              </a:rPr>
              <a:t>3</a:t>
            </a:r>
            <a:r>
              <a:rPr lang="ru-RU" sz="1600">
                <a:latin typeface="Times New Roman" pitchFamily="18" charset="0"/>
              </a:rPr>
              <a:t> газа:</a:t>
            </a:r>
            <a:r>
              <a:rPr lang="en-US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</a:rPr>
              <a:t>                            0, 45</a:t>
            </a:r>
            <a:r>
              <a:rPr lang="en-US" sz="1600">
                <a:latin typeface="Times New Roman" pitchFamily="18" charset="0"/>
              </a:rPr>
              <a:t> </a:t>
            </a:r>
            <a:endParaRPr lang="ru-RU" sz="160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                              </a:t>
            </a:r>
            <a:r>
              <a:rPr lang="en-US" sz="1600">
                <a:latin typeface="Times New Roman" pitchFamily="18" charset="0"/>
              </a:rPr>
              <a:t>0</a:t>
            </a:r>
            <a:r>
              <a:rPr lang="ru-RU" sz="1600">
                <a:latin typeface="Times New Roman" pitchFamily="18" charset="0"/>
              </a:rPr>
              <a:t>, </a:t>
            </a:r>
            <a:r>
              <a:rPr lang="en-US" sz="1600">
                <a:latin typeface="Times New Roman" pitchFamily="18" charset="0"/>
              </a:rPr>
              <a:t>338</a:t>
            </a:r>
            <a:r>
              <a:rPr lang="ru-RU" sz="1600">
                <a:latin typeface="Times New Roman" pitchFamily="18" charset="0"/>
              </a:rPr>
              <a:t>нм</a:t>
            </a:r>
            <a:r>
              <a:rPr lang="ru-RU" sz="1600" baseline="30000">
                <a:latin typeface="Times New Roman" pitchFamily="18" charset="0"/>
              </a:rPr>
              <a:t>3</a:t>
            </a:r>
            <a:r>
              <a:rPr lang="ru-RU" sz="1600">
                <a:latin typeface="Times New Roman" pitchFamily="18" charset="0"/>
              </a:rPr>
              <a:t> /кВт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х 1, 33 руб.                                    руб/ 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  </a:t>
            </a:r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685800" y="3505200"/>
            <a:ext cx="7772400" cy="0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8E0000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685800" y="4267200"/>
            <a:ext cx="7772400" cy="0"/>
          </a:xfrm>
          <a:prstGeom prst="line">
            <a:avLst/>
          </a:prstGeom>
          <a:noFill/>
          <a:ln w="34925" cap="sq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92562" name="Rectangle 18" descr="Белый мрамор"/>
          <p:cNvSpPr>
            <a:spLocks noChangeArrowheads="1"/>
          </p:cNvSpPr>
          <p:nvPr/>
        </p:nvSpPr>
        <p:spPr bwMode="auto">
          <a:xfrm>
            <a:off x="685800" y="4191000"/>
            <a:ext cx="7772400" cy="144780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47625">
            <a:pattFill prst="wdUpDiag">
              <a:fgClr>
                <a:schemeClr val="hlink"/>
              </a:fgClr>
              <a:bgClr>
                <a:srgbClr val="922E65"/>
              </a:bgClr>
            </a:patt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На техническое обслуживание, с  периодичностью                                     0, 09          каждые 8000 часов эксплуатации                                                              руб/ 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 u="sng">
                <a:latin typeface="Times New Roman" pitchFamily="18" charset="0"/>
              </a:rPr>
              <a:t>ИТОГО:</a:t>
            </a:r>
            <a:r>
              <a:rPr lang="ru-RU" sz="1600">
                <a:latin typeface="Times New Roman" pitchFamily="18" charset="0"/>
              </a:rPr>
              <a:t>  эксплуатационная себестоимость  производства </a:t>
            </a:r>
            <a:r>
              <a:rPr lang="en-US" sz="1600">
                <a:latin typeface="Times New Roman" pitchFamily="18" charset="0"/>
              </a:rPr>
              <a:t>                       </a:t>
            </a:r>
            <a:r>
              <a:rPr lang="ru-RU" sz="1600">
                <a:latin typeface="Times New Roman" pitchFamily="18" charset="0"/>
              </a:rPr>
              <a:t>0, 54</a:t>
            </a:r>
            <a:r>
              <a:rPr lang="en-US" sz="1600">
                <a:latin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электрической + тепловой энергий          </a:t>
            </a:r>
            <a:r>
              <a:rPr lang="en-US" sz="1600">
                <a:latin typeface="Times New Roman" pitchFamily="18" charset="0"/>
              </a:rPr>
              <a:t>                                                 </a:t>
            </a:r>
            <a:r>
              <a:rPr lang="ru-RU" sz="1600">
                <a:latin typeface="Times New Roman" pitchFamily="18" charset="0"/>
              </a:rPr>
              <a:t>руб/ 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                                                                                                  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ru-RU" sz="160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ru-RU" sz="1600">
              <a:latin typeface="Times New Roman" pitchFamily="18" charset="0"/>
            </a:endParaRPr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685800" y="4800600"/>
            <a:ext cx="7772400" cy="0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922E65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609600" y="5562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645" name="Text Box 21" descr="Широкий диагональный 2"/>
          <p:cNvSpPr txBox="1">
            <a:spLocks noChangeArrowheads="1"/>
          </p:cNvSpPr>
          <p:nvPr/>
        </p:nvSpPr>
        <p:spPr bwMode="auto">
          <a:xfrm flipH="1">
            <a:off x="6629400" y="1143000"/>
            <a:ext cx="76200" cy="496888"/>
          </a:xfrm>
          <a:prstGeom prst="rect">
            <a:avLst/>
          </a:prstGeom>
          <a:pattFill prst="wdUpDiag">
            <a:fgClr>
              <a:srgbClr val="FF6600"/>
            </a:fgClr>
            <a:bgClr>
              <a:srgbClr val="831336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6646" name="Text Box 22" descr="Широкий диагональный 2"/>
          <p:cNvSpPr txBox="1">
            <a:spLocks noChangeArrowheads="1"/>
          </p:cNvSpPr>
          <p:nvPr/>
        </p:nvSpPr>
        <p:spPr bwMode="auto">
          <a:xfrm flipH="1">
            <a:off x="6629400" y="1981200"/>
            <a:ext cx="76200" cy="1219200"/>
          </a:xfrm>
          <a:prstGeom prst="rect">
            <a:avLst/>
          </a:prstGeom>
          <a:pattFill prst="wdUpDiag">
            <a:fgClr>
              <a:srgbClr val="FF6600"/>
            </a:fgClr>
            <a:bgClr>
              <a:srgbClr val="831336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6647" name="Text Box 23" descr="Широкий диагональный 2"/>
          <p:cNvSpPr txBox="1">
            <a:spLocks noChangeArrowheads="1"/>
          </p:cNvSpPr>
          <p:nvPr/>
        </p:nvSpPr>
        <p:spPr bwMode="auto">
          <a:xfrm flipH="1">
            <a:off x="6629400" y="3505200"/>
            <a:ext cx="76200" cy="1958975"/>
          </a:xfrm>
          <a:prstGeom prst="rect">
            <a:avLst/>
          </a:prstGeom>
          <a:pattFill prst="wdUpDiag">
            <a:fgClr>
              <a:srgbClr val="FF6600"/>
            </a:fgClr>
            <a:bgClr>
              <a:srgbClr val="831336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492568" name="Rectangle 24"/>
          <p:cNvSpPr>
            <a:spLocks noChangeArrowheads="1"/>
          </p:cNvSpPr>
          <p:nvPr/>
        </p:nvSpPr>
        <p:spPr bwMode="auto">
          <a:xfrm>
            <a:off x="381000" y="228600"/>
            <a:ext cx="8610600" cy="990600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>
                <a:solidFill>
                  <a:schemeClr val="tx2"/>
                </a:solidFill>
                <a:latin typeface="Times New Roman" pitchFamily="18" charset="0"/>
              </a:rPr>
              <a:t>УДЕЛЬНЫЕ ТЕХНИКО - ЭКОНОМИЧЕСКИЕ ПОКАЗАТЕЛИ ПРИ ЭКСПЛУАТАЦИИ АВТОНОМНОЙ ЭНЕРГОСИСТЕМЫ </a:t>
            </a:r>
          </a:p>
          <a:p>
            <a:r>
              <a:rPr lang="ru-RU" sz="2000">
                <a:solidFill>
                  <a:schemeClr val="tx2"/>
                </a:solidFill>
                <a:latin typeface="Times New Roman" pitchFamily="18" charset="0"/>
              </a:rPr>
              <a:t>КЛАСТЕРА МИКРОТУРБИН модели С 65 </a:t>
            </a:r>
          </a:p>
        </p:txBody>
      </p:sp>
      <p:pic>
        <p:nvPicPr>
          <p:cNvPr id="492569" name="Picture 25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570" name="Picture 26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571" name="Picture 27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572" name="Picture 28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573" name="Picture 29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4" name="Text Box 30"/>
          <p:cNvSpPr txBox="1">
            <a:spLocks noChangeArrowheads="1"/>
          </p:cNvSpPr>
          <p:nvPr/>
        </p:nvSpPr>
        <p:spPr bwMode="auto">
          <a:xfrm rot="5400000">
            <a:off x="4419600" y="-4419600"/>
            <a:ext cx="304800" cy="91440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6500">
                <a:srgbClr val="FFA800"/>
              </a:gs>
              <a:gs pos="14000">
                <a:srgbClr val="825600"/>
              </a:gs>
              <a:gs pos="21500">
                <a:srgbClr val="FFA800"/>
              </a:gs>
              <a:gs pos="28999">
                <a:srgbClr val="825600"/>
              </a:gs>
              <a:gs pos="36000">
                <a:srgbClr val="FFA800"/>
              </a:gs>
              <a:gs pos="43500">
                <a:srgbClr val="825600"/>
              </a:gs>
              <a:gs pos="50000">
                <a:srgbClr val="FFA800"/>
              </a:gs>
              <a:gs pos="56500">
                <a:srgbClr val="825600"/>
              </a:gs>
              <a:gs pos="64000">
                <a:srgbClr val="FFA800"/>
              </a:gs>
              <a:gs pos="71001">
                <a:srgbClr val="825600"/>
              </a:gs>
              <a:gs pos="78500">
                <a:srgbClr val="FFA800"/>
              </a:gs>
              <a:gs pos="86000">
                <a:srgbClr val="825600"/>
              </a:gs>
              <a:gs pos="93500">
                <a:srgbClr val="FFA800"/>
              </a:gs>
              <a:gs pos="100000">
                <a:srgbClr val="825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8915400" y="0"/>
            <a:ext cx="457200" cy="68580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990600" y="5867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endParaRPr lang="ru-RU" sz="1800"/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 rot="5400000">
            <a:off x="4419600" y="-4419600"/>
            <a:ext cx="304800" cy="91440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6500">
                <a:srgbClr val="FFA800"/>
              </a:gs>
              <a:gs pos="14000">
                <a:srgbClr val="825600"/>
              </a:gs>
              <a:gs pos="21500">
                <a:srgbClr val="FFA800"/>
              </a:gs>
              <a:gs pos="28999">
                <a:srgbClr val="825600"/>
              </a:gs>
              <a:gs pos="36000">
                <a:srgbClr val="FFA800"/>
              </a:gs>
              <a:gs pos="43500">
                <a:srgbClr val="825600"/>
              </a:gs>
              <a:gs pos="50000">
                <a:srgbClr val="FFA800"/>
              </a:gs>
              <a:gs pos="56500">
                <a:srgbClr val="825600"/>
              </a:gs>
              <a:gs pos="64000">
                <a:srgbClr val="FFA800"/>
              </a:gs>
              <a:gs pos="71001">
                <a:srgbClr val="825600"/>
              </a:gs>
              <a:gs pos="78500">
                <a:srgbClr val="FFA800"/>
              </a:gs>
              <a:gs pos="86000">
                <a:srgbClr val="825600"/>
              </a:gs>
              <a:gs pos="93500">
                <a:srgbClr val="FFA800"/>
              </a:gs>
              <a:gs pos="100000">
                <a:srgbClr val="825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 rot="5400000">
            <a:off x="4514850" y="2000250"/>
            <a:ext cx="342900" cy="93726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6500">
                <a:srgbClr val="FFA800"/>
              </a:gs>
              <a:gs pos="14000">
                <a:srgbClr val="825600"/>
              </a:gs>
              <a:gs pos="21500">
                <a:srgbClr val="FFA800"/>
              </a:gs>
              <a:gs pos="28999">
                <a:srgbClr val="825600"/>
              </a:gs>
              <a:gs pos="36000">
                <a:srgbClr val="FFA800"/>
              </a:gs>
              <a:gs pos="43500">
                <a:srgbClr val="825600"/>
              </a:gs>
              <a:gs pos="50000">
                <a:srgbClr val="FFA800"/>
              </a:gs>
              <a:gs pos="56500">
                <a:srgbClr val="825600"/>
              </a:gs>
              <a:gs pos="64000">
                <a:srgbClr val="FFA800"/>
              </a:gs>
              <a:gs pos="71001">
                <a:srgbClr val="825600"/>
              </a:gs>
              <a:gs pos="78500">
                <a:srgbClr val="FFA800"/>
              </a:gs>
              <a:gs pos="86000">
                <a:srgbClr val="825600"/>
              </a:gs>
              <a:gs pos="93500">
                <a:srgbClr val="FFA800"/>
              </a:gs>
              <a:gs pos="100000">
                <a:srgbClr val="825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pic>
        <p:nvPicPr>
          <p:cNvPr id="492580" name="Picture 36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581" name="Picture 37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582" name="Picture 38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583" name="Picture 39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584" name="Picture 40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585" name="Picture 41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586" name="Picture 42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587" name="Picture 43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588" name="Picture 44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589" name="Picture 45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590" name="Picture 46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591" name="Picture 47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2592" name="Text Box 48"/>
          <p:cNvSpPr txBox="1">
            <a:spLocks noChangeArrowheads="1"/>
          </p:cNvSpPr>
          <p:nvPr/>
        </p:nvSpPr>
        <p:spPr bwMode="auto">
          <a:xfrm>
            <a:off x="0" y="-114300"/>
            <a:ext cx="891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r>
              <a:rPr lang="ru-RU" sz="2000" u="sng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__________</a:t>
            </a:r>
            <a:r>
              <a:rPr lang="ru-RU" sz="2800" u="sng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Э   К   О   Н   О   М   И   К   А        В   О  П   Р   О   С   А</a:t>
            </a:r>
          </a:p>
        </p:txBody>
      </p:sp>
      <p:pic>
        <p:nvPicPr>
          <p:cNvPr id="492593" name="Picture 49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594" name="Picture 50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595" name="Picture 51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76" name="Line 52"/>
          <p:cNvSpPr>
            <a:spLocks noChangeShapeType="1"/>
          </p:cNvSpPr>
          <p:nvPr/>
        </p:nvSpPr>
        <p:spPr bwMode="auto">
          <a:xfrm>
            <a:off x="685800" y="1219200"/>
            <a:ext cx="0" cy="4267200"/>
          </a:xfrm>
          <a:prstGeom prst="line">
            <a:avLst/>
          </a:prstGeom>
          <a:noFill/>
          <a:ln w="44450" cap="sq">
            <a:pattFill prst="wdUpDiag">
              <a:fgClr>
                <a:schemeClr val="bg2"/>
              </a:fgClr>
              <a:bgClr>
                <a:srgbClr val="CC3300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677" name="Line 53"/>
          <p:cNvSpPr>
            <a:spLocks noChangeShapeType="1"/>
          </p:cNvSpPr>
          <p:nvPr/>
        </p:nvSpPr>
        <p:spPr bwMode="auto">
          <a:xfrm>
            <a:off x="8458200" y="1219200"/>
            <a:ext cx="0" cy="4267200"/>
          </a:xfrm>
          <a:prstGeom prst="line">
            <a:avLst/>
          </a:prstGeom>
          <a:noFill/>
          <a:ln w="57150" cap="sq">
            <a:pattFill prst="wdUpDiag">
              <a:fgClr>
                <a:srgbClr val="FF0000"/>
              </a:fgClr>
              <a:bgClr>
                <a:srgbClr val="58331A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678" name="Line 54"/>
          <p:cNvSpPr>
            <a:spLocks noChangeShapeType="1"/>
          </p:cNvSpPr>
          <p:nvPr/>
        </p:nvSpPr>
        <p:spPr bwMode="auto">
          <a:xfrm>
            <a:off x="685800" y="3124200"/>
            <a:ext cx="7772400" cy="0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922E65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679" name="Line 55"/>
          <p:cNvSpPr>
            <a:spLocks noChangeShapeType="1"/>
          </p:cNvSpPr>
          <p:nvPr/>
        </p:nvSpPr>
        <p:spPr bwMode="auto">
          <a:xfrm>
            <a:off x="685800" y="1600200"/>
            <a:ext cx="7773988" cy="1588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8E002F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92600" name="Text Box 56" descr="Полотно"/>
          <p:cNvSpPr txBox="1"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ru-RU" sz="1800" b="0"/>
              <a:t>При этом, плановые накопления на проведение восстановительных ремонтов с периодичностью 60000 часов ( каждые 6,85 лет при </a:t>
            </a:r>
            <a:r>
              <a:rPr lang="en-US" sz="1800" b="0"/>
              <a:t>  	</a:t>
            </a:r>
            <a:r>
              <a:rPr lang="ru-RU" sz="1800" b="0"/>
              <a:t>круглосуточной загрузке турбины) составляют </a:t>
            </a:r>
            <a:r>
              <a:rPr lang="en-US" sz="1800" b="0"/>
              <a:t>                     </a:t>
            </a:r>
            <a:r>
              <a:rPr lang="ru-RU" sz="1800" b="0"/>
              <a:t> 0, 19 руб/ кВт</a:t>
            </a:r>
            <a:r>
              <a:rPr lang="ru-RU" sz="1800" b="0" baseline="-25000"/>
              <a:t>е</a:t>
            </a:r>
            <a:r>
              <a:rPr lang="ru-RU" sz="1800" b="0"/>
              <a:t>·  час</a:t>
            </a:r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9073">
    <p:randomBar dir="vert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2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2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2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2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492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492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2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5FFF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492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92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2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5FFF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25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25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25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22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2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2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925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25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22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25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25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25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22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9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9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9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300"/>
                                        <p:tgtEl>
                                          <p:spTgt spid="49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92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9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9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9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9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9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9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49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"/>
                            </p:stCondLst>
                            <p:childTnLst>
                              <p:par>
                                <p:cTn id="10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5"/>
                            </p:stCondLst>
                            <p:childTnLst>
                              <p:par>
                                <p:cTn id="1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"/>
                            </p:stCondLst>
                            <p:childTnLst>
                              <p:par>
                                <p:cTn id="1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49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49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49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49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6" grpId="0" animBg="1" autoUpdateAnimBg="0"/>
      <p:bldP spid="492550" grpId="0" autoUpdateAnimBg="0"/>
      <p:bldP spid="492559" grpId="0" autoUpdateAnimBg="0"/>
      <p:bldP spid="492562" grpId="0" autoUpdateAnimBg="0"/>
      <p:bldP spid="492568" grpId="0" build="p" autoUpdateAnimBg="0" advAuto="0"/>
      <p:bldP spid="492592" grpId="0" autoUpdateAnimBg="0"/>
      <p:bldP spid="492600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Text Box 2" descr="Бумажный пакет"/>
          <p:cNvSpPr txBox="1">
            <a:spLocks noChangeArrowheads="1"/>
          </p:cNvSpPr>
          <p:nvPr/>
        </p:nvSpPr>
        <p:spPr bwMode="auto">
          <a:xfrm>
            <a:off x="304800" y="0"/>
            <a:ext cx="8610600" cy="65532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496643" name="Rectangle 3" descr="Пергамент"/>
          <p:cNvSpPr>
            <a:spLocks noChangeArrowheads="1"/>
          </p:cNvSpPr>
          <p:nvPr/>
        </p:nvSpPr>
        <p:spPr bwMode="auto">
          <a:xfrm>
            <a:off x="685800" y="990600"/>
            <a:ext cx="7772400" cy="609600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flood" dir="t">
                <a:rot lat="0" lon="0" rev="3600000"/>
              </a:lightRig>
            </a:scene3d>
            <a:sp3d extrusionH="57150" prstMaterial="powder">
              <a:bevelT w="82550" h="38100" prst="coolSlant"/>
            </a:sp3d>
          </a:bodyPr>
          <a:lstStyle/>
          <a:p>
            <a:pPr algn="just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ru-RU" sz="4000" b="0" dirty="0"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imes New Roman" pitchFamily="18" charset="0"/>
                <a:cs typeface="+mn-cs"/>
              </a:rPr>
              <a:t>                    </a:t>
            </a:r>
            <a:r>
              <a:rPr lang="ru-RU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+mn-cs"/>
              </a:rPr>
              <a:t>ПАРАМЕТРЫ</a:t>
            </a:r>
          </a:p>
        </p:txBody>
      </p:sp>
      <p:sp>
        <p:nvSpPr>
          <p:cNvPr id="496644" name="Text Box 4" descr="Пергамент"/>
          <p:cNvSpPr txBox="1">
            <a:spLocks noChangeArrowheads="1"/>
          </p:cNvSpPr>
          <p:nvPr/>
        </p:nvSpPr>
        <p:spPr bwMode="auto">
          <a:xfrm>
            <a:off x="6172200" y="1219200"/>
            <a:ext cx="2286000" cy="457200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ood" dir="t">
                <a:rot lat="0" lon="0" rev="4200000"/>
              </a:lightRig>
            </a:scene3d>
            <a:sp3d extrusionH="57150" prstMaterial="powder">
              <a:bevelT w="82550" h="38100" prst="coolSlant"/>
            </a:sp3d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000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2000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</a:t>
            </a:r>
            <a:r>
              <a:rPr lang="ru-RU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+mn-cs"/>
              </a:rPr>
              <a:t>ЗНАЧЕНИЯ</a:t>
            </a:r>
          </a:p>
        </p:txBody>
      </p:sp>
      <p:sp>
        <p:nvSpPr>
          <p:cNvPr id="496645" name="Rectangle 5"/>
          <p:cNvSpPr>
            <a:spLocks noChangeArrowheads="1"/>
          </p:cNvSpPr>
          <p:nvPr/>
        </p:nvSpPr>
        <p:spPr bwMode="auto">
          <a:xfrm>
            <a:off x="685800" y="1600200"/>
            <a:ext cx="7772400" cy="3810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flood" dir="t">
                <a:rot lat="0" lon="0" rev="4200000"/>
              </a:lightRig>
            </a:scene3d>
            <a:sp3d extrusionH="57150" prstMaterial="powder">
              <a:bevelT w="38100" h="38100" prst="angle"/>
            </a:sp3d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ru-RU" sz="2000" dirty="0"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imes New Roman" pitchFamily="18" charset="0"/>
                <a:cs typeface="+mn-cs"/>
              </a:rPr>
              <a:t>                                 </a:t>
            </a:r>
            <a:r>
              <a:rPr lang="ru-RU" sz="1800" dirty="0">
                <a:solidFill>
                  <a:srgbClr val="FFCC99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dist="38100" dir="13500000" algn="br">
                    <a:srgbClr val="FFDDBB"/>
                  </a:outerShdw>
                  <a:softEdge rad="0"/>
                </a:effectLst>
                <a:latin typeface="Sylfaen" pitchFamily="18" charset="0"/>
                <a:cs typeface="+mn-cs"/>
              </a:rPr>
              <a:t>УДЕЛЬНЫЙ           РАСХОД           ТОПЛИВА</a:t>
            </a:r>
          </a:p>
        </p:txBody>
      </p:sp>
      <p:sp>
        <p:nvSpPr>
          <p:cNvPr id="496646" name="Rectangle 6" descr="Белый мрамор"/>
          <p:cNvSpPr>
            <a:spLocks noChangeArrowheads="1"/>
          </p:cNvSpPr>
          <p:nvPr/>
        </p:nvSpPr>
        <p:spPr bwMode="auto">
          <a:xfrm>
            <a:off x="685800" y="1981200"/>
            <a:ext cx="7772400" cy="160020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Эксплуатационный, из расчёта на 1 кВт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генерируемой                    0, 338       электроэнергии </a:t>
            </a:r>
            <a:r>
              <a:rPr lang="en-US" sz="1600">
                <a:latin typeface="Times New Roman" pitchFamily="18" charset="0"/>
              </a:rPr>
              <a:t>                                                                                             </a:t>
            </a:r>
            <a:r>
              <a:rPr lang="ru-RU" sz="1600">
                <a:latin typeface="Times New Roman" pitchFamily="18" charset="0"/>
              </a:rPr>
              <a:t>нм</a:t>
            </a:r>
            <a:r>
              <a:rPr lang="ru-RU" sz="1600" baseline="30000">
                <a:latin typeface="Times New Roman" pitchFamily="18" charset="0"/>
              </a:rPr>
              <a:t>3</a:t>
            </a:r>
            <a:r>
              <a:rPr lang="ru-RU" sz="1600">
                <a:latin typeface="Times New Roman" pitchFamily="18" charset="0"/>
              </a:rPr>
              <a:t>/кВт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 час    </a:t>
            </a:r>
            <a:endParaRPr lang="en-US" sz="160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В том числе, на 1 кВт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утилизируемой, в процессе когенера-           0, 216                                                      ции, тепловой энергии                                                                           </a:t>
            </a:r>
            <a:r>
              <a:rPr lang="en-US" sz="1600">
                <a:latin typeface="Times New Roman" pitchFamily="18" charset="0"/>
              </a:rPr>
              <a:t>       </a:t>
            </a:r>
            <a:r>
              <a:rPr lang="ru-RU" sz="1600">
                <a:latin typeface="Times New Roman" pitchFamily="18" charset="0"/>
              </a:rPr>
              <a:t>нм</a:t>
            </a:r>
            <a:r>
              <a:rPr lang="ru-RU" sz="1600" baseline="30000">
                <a:latin typeface="Times New Roman" pitchFamily="18" charset="0"/>
              </a:rPr>
              <a:t>3</a:t>
            </a:r>
            <a:r>
              <a:rPr lang="ru-RU" sz="1600">
                <a:latin typeface="Times New Roman" pitchFamily="18" charset="0"/>
              </a:rPr>
              <a:t> /кВт</a:t>
            </a:r>
            <a:r>
              <a:rPr lang="en-US" sz="1600" baseline="-25000">
                <a:latin typeface="Times New Roman" pitchFamily="18" charset="0"/>
              </a:rPr>
              <a:t>q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ru-RU" sz="1600">
              <a:latin typeface="Times New Roman" pitchFamily="18" charset="0"/>
            </a:endParaRP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685800" y="1219200"/>
            <a:ext cx="0" cy="4343400"/>
          </a:xfrm>
          <a:prstGeom prst="line">
            <a:avLst/>
          </a:prstGeom>
          <a:noFill/>
          <a:ln w="44450" cap="sq">
            <a:solidFill>
              <a:srgbClr val="002498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685800" y="1981200"/>
            <a:ext cx="7773988" cy="1588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8E002F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685800" y="1219200"/>
            <a:ext cx="7773988" cy="1588"/>
          </a:xfrm>
          <a:prstGeom prst="line">
            <a:avLst/>
          </a:prstGeom>
          <a:noFill/>
          <a:ln w="88900" cap="sq">
            <a:pattFill prst="wdUpDiag">
              <a:fgClr>
                <a:schemeClr val="bg2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685800" y="1600200"/>
            <a:ext cx="7773988" cy="1588"/>
          </a:xfrm>
          <a:prstGeom prst="line">
            <a:avLst/>
          </a:prstGeom>
          <a:noFill/>
          <a:ln w="57150" cap="sq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685800" y="2590800"/>
            <a:ext cx="7772400" cy="0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922E65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685800" y="3200400"/>
            <a:ext cx="7772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8458200" y="1219200"/>
            <a:ext cx="0" cy="4343400"/>
          </a:xfrm>
          <a:prstGeom prst="line">
            <a:avLst/>
          </a:prstGeom>
          <a:noFill/>
          <a:ln w="57150" cap="sq">
            <a:solidFill>
              <a:srgbClr val="002498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96654" name="Rectangle 14"/>
          <p:cNvSpPr>
            <a:spLocks noChangeArrowheads="1"/>
          </p:cNvSpPr>
          <p:nvPr/>
        </p:nvSpPr>
        <p:spPr bwMode="auto">
          <a:xfrm>
            <a:off x="685800" y="3124200"/>
            <a:ext cx="7772400" cy="3810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31750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flood" dir="t">
                <a:rot lat="0" lon="0" rev="3600000"/>
              </a:lightRig>
            </a:scene3d>
            <a:sp3d extrusionH="57150" prstMaterial="powder">
              <a:bevelT w="38100" h="38100" prst="angle"/>
            </a:sp3d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ru-RU" sz="2000" dirty="0">
                <a:latin typeface="Times New Roman" pitchFamily="18" charset="0"/>
                <a:cs typeface="+mn-cs"/>
              </a:rPr>
              <a:t>                             </a:t>
            </a:r>
            <a:r>
              <a:rPr lang="ru-RU" sz="1800" dirty="0">
                <a:solidFill>
                  <a:srgbClr val="FFCC99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dist="38100" dir="13500000" algn="br">
                    <a:srgbClr val="FFDDBB"/>
                  </a:outerShdw>
                  <a:softEdge rad="0"/>
                </a:effectLst>
                <a:latin typeface="Sylfaen" pitchFamily="18" charset="0"/>
                <a:cs typeface="+mn-cs"/>
              </a:rPr>
              <a:t>УДЕЛЬНЫЕ    ЭКСПЛУАТАЦИОННЫЕ  ЗАТРАТЫ   </a:t>
            </a:r>
          </a:p>
        </p:txBody>
      </p:sp>
      <p:sp>
        <p:nvSpPr>
          <p:cNvPr id="496655" name="Rectangle 15" descr="Белый мрамор"/>
          <p:cNvSpPr>
            <a:spLocks noChangeArrowheads="1"/>
          </p:cNvSpPr>
          <p:nvPr/>
        </p:nvSpPr>
        <p:spPr bwMode="auto">
          <a:xfrm>
            <a:off x="685800" y="3505200"/>
            <a:ext cx="7772400" cy="76200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По расходу топлива при тарифе 1, 33 руб. за 1 нм</a:t>
            </a:r>
            <a:r>
              <a:rPr lang="ru-RU" sz="1600" baseline="30000">
                <a:latin typeface="Times New Roman" pitchFamily="18" charset="0"/>
              </a:rPr>
              <a:t>3</a:t>
            </a:r>
            <a:r>
              <a:rPr lang="ru-RU" sz="1600">
                <a:latin typeface="Times New Roman" pitchFamily="18" charset="0"/>
              </a:rPr>
              <a:t> газа:</a:t>
            </a:r>
            <a:r>
              <a:rPr lang="en-US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</a:rPr>
              <a:t>                            0, 45</a:t>
            </a:r>
            <a:r>
              <a:rPr lang="en-US" sz="1600">
                <a:latin typeface="Times New Roman" pitchFamily="18" charset="0"/>
              </a:rPr>
              <a:t> </a:t>
            </a:r>
            <a:endParaRPr lang="ru-RU" sz="160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                              </a:t>
            </a:r>
            <a:r>
              <a:rPr lang="en-US" sz="1600">
                <a:latin typeface="Times New Roman" pitchFamily="18" charset="0"/>
              </a:rPr>
              <a:t>0</a:t>
            </a:r>
            <a:r>
              <a:rPr lang="ru-RU" sz="1600">
                <a:latin typeface="Times New Roman" pitchFamily="18" charset="0"/>
              </a:rPr>
              <a:t>, </a:t>
            </a:r>
            <a:r>
              <a:rPr lang="en-US" sz="1600">
                <a:latin typeface="Times New Roman" pitchFamily="18" charset="0"/>
              </a:rPr>
              <a:t>338</a:t>
            </a:r>
            <a:r>
              <a:rPr lang="ru-RU" sz="1600">
                <a:latin typeface="Times New Roman" pitchFamily="18" charset="0"/>
              </a:rPr>
              <a:t>нм</a:t>
            </a:r>
            <a:r>
              <a:rPr lang="ru-RU" sz="1600" baseline="30000">
                <a:latin typeface="Times New Roman" pitchFamily="18" charset="0"/>
              </a:rPr>
              <a:t>3</a:t>
            </a:r>
            <a:r>
              <a:rPr lang="ru-RU" sz="1600">
                <a:latin typeface="Times New Roman" pitchFamily="18" charset="0"/>
              </a:rPr>
              <a:t> /кВт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х 1, 33 руб.                                    руб/ 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  </a:t>
            </a:r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685800" y="3505200"/>
            <a:ext cx="7772400" cy="0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8E0000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685800" y="4267200"/>
            <a:ext cx="7772400" cy="0"/>
          </a:xfrm>
          <a:prstGeom prst="line">
            <a:avLst/>
          </a:prstGeom>
          <a:noFill/>
          <a:ln w="34925" cap="sq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96658" name="Rectangle 18" descr="Белый мрамор"/>
          <p:cNvSpPr>
            <a:spLocks noChangeArrowheads="1"/>
          </p:cNvSpPr>
          <p:nvPr/>
        </p:nvSpPr>
        <p:spPr bwMode="auto">
          <a:xfrm>
            <a:off x="685800" y="4191000"/>
            <a:ext cx="7772400" cy="144780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47625">
            <a:pattFill prst="wdUpDiag">
              <a:fgClr>
                <a:schemeClr val="hlink"/>
              </a:fgClr>
              <a:bgClr>
                <a:srgbClr val="922E65"/>
              </a:bgClr>
            </a:patt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На техническое обслуживание, с  периодичностью                                     0, 09          каждые 8000 часов эксплуатации                                                              руб/ 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 u="sng">
                <a:latin typeface="Times New Roman" pitchFamily="18" charset="0"/>
              </a:rPr>
              <a:t>ИТОГО:</a:t>
            </a:r>
            <a:r>
              <a:rPr lang="ru-RU" sz="1600">
                <a:latin typeface="Times New Roman" pitchFamily="18" charset="0"/>
              </a:rPr>
              <a:t>  эксплуатационная себестоимость  производства </a:t>
            </a:r>
            <a:r>
              <a:rPr lang="en-US" sz="1600">
                <a:latin typeface="Times New Roman" pitchFamily="18" charset="0"/>
              </a:rPr>
              <a:t>                       </a:t>
            </a:r>
            <a:r>
              <a:rPr lang="ru-RU" sz="1600">
                <a:latin typeface="Times New Roman" pitchFamily="18" charset="0"/>
              </a:rPr>
              <a:t>0, 54</a:t>
            </a:r>
            <a:r>
              <a:rPr lang="en-US" sz="1600">
                <a:latin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электрической + тепловой энергий          </a:t>
            </a:r>
            <a:r>
              <a:rPr lang="en-US" sz="1600">
                <a:latin typeface="Times New Roman" pitchFamily="18" charset="0"/>
              </a:rPr>
              <a:t>                                                 </a:t>
            </a:r>
            <a:r>
              <a:rPr lang="ru-RU" sz="1600">
                <a:latin typeface="Times New Roman" pitchFamily="18" charset="0"/>
              </a:rPr>
              <a:t>руб/ 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                                                                                                  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ru-RU" sz="160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ru-RU" sz="1600">
              <a:latin typeface="Times New Roman" pitchFamily="18" charset="0"/>
            </a:endParaRPr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685800" y="4800600"/>
            <a:ext cx="7772400" cy="0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922E65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609600" y="5562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7669" name="Text Box 21" descr="Широкий диагональный 2"/>
          <p:cNvSpPr txBox="1">
            <a:spLocks noChangeArrowheads="1"/>
          </p:cNvSpPr>
          <p:nvPr/>
        </p:nvSpPr>
        <p:spPr bwMode="auto">
          <a:xfrm flipH="1">
            <a:off x="6629400" y="1143000"/>
            <a:ext cx="76200" cy="496888"/>
          </a:xfrm>
          <a:prstGeom prst="rect">
            <a:avLst/>
          </a:prstGeom>
          <a:pattFill prst="wdUpDiag">
            <a:fgClr>
              <a:srgbClr val="FF6600"/>
            </a:fgClr>
            <a:bgClr>
              <a:srgbClr val="831336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7670" name="Text Box 22" descr="Широкий диагональный 2"/>
          <p:cNvSpPr txBox="1">
            <a:spLocks noChangeArrowheads="1"/>
          </p:cNvSpPr>
          <p:nvPr/>
        </p:nvSpPr>
        <p:spPr bwMode="auto">
          <a:xfrm flipH="1">
            <a:off x="6629400" y="1981200"/>
            <a:ext cx="76200" cy="1219200"/>
          </a:xfrm>
          <a:prstGeom prst="rect">
            <a:avLst/>
          </a:prstGeom>
          <a:pattFill prst="wdUpDiag">
            <a:fgClr>
              <a:srgbClr val="FF6600"/>
            </a:fgClr>
            <a:bgClr>
              <a:srgbClr val="831336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7671" name="Text Box 23" descr="Широкий диагональный 2"/>
          <p:cNvSpPr txBox="1">
            <a:spLocks noChangeArrowheads="1"/>
          </p:cNvSpPr>
          <p:nvPr/>
        </p:nvSpPr>
        <p:spPr bwMode="auto">
          <a:xfrm flipH="1">
            <a:off x="6629400" y="3505200"/>
            <a:ext cx="76200" cy="1958975"/>
          </a:xfrm>
          <a:prstGeom prst="rect">
            <a:avLst/>
          </a:prstGeom>
          <a:pattFill prst="wdUpDiag">
            <a:fgClr>
              <a:srgbClr val="FF6600"/>
            </a:fgClr>
            <a:bgClr>
              <a:srgbClr val="831336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496664" name="Rectangle 24"/>
          <p:cNvSpPr>
            <a:spLocks noChangeArrowheads="1"/>
          </p:cNvSpPr>
          <p:nvPr/>
        </p:nvSpPr>
        <p:spPr bwMode="auto">
          <a:xfrm>
            <a:off x="381000" y="228600"/>
            <a:ext cx="8610600" cy="990600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>
                <a:solidFill>
                  <a:schemeClr val="tx2"/>
                </a:solidFill>
                <a:latin typeface="Times New Roman" pitchFamily="18" charset="0"/>
              </a:rPr>
              <a:t>УДЕЛЬНЫЕ ТЕХНИКО - ЭКОНОМИЧЕСКИЕ ПОКАЗАТЕЛИ ПРИ ЭКСПЛУАТАЦИИ АВТОНОМНОЙ ЭНЕРГОСИСТЕМЫ </a:t>
            </a:r>
          </a:p>
          <a:p>
            <a:r>
              <a:rPr lang="ru-RU" sz="2000">
                <a:solidFill>
                  <a:schemeClr val="tx2"/>
                </a:solidFill>
                <a:latin typeface="Times New Roman" pitchFamily="18" charset="0"/>
              </a:rPr>
              <a:t>КЛАСТЕРА МИКРОТУРБИН модели С 65 </a:t>
            </a:r>
          </a:p>
        </p:txBody>
      </p:sp>
      <p:pic>
        <p:nvPicPr>
          <p:cNvPr id="496665" name="Picture 25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6666" name="Picture 26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6667" name="Picture 27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6668" name="Picture 28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6669" name="Picture 29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8" name="Text Box 30"/>
          <p:cNvSpPr txBox="1">
            <a:spLocks noChangeArrowheads="1"/>
          </p:cNvSpPr>
          <p:nvPr/>
        </p:nvSpPr>
        <p:spPr bwMode="auto">
          <a:xfrm rot="5400000">
            <a:off x="4419600" y="-4419600"/>
            <a:ext cx="304800" cy="91440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6500">
                <a:srgbClr val="FFA800"/>
              </a:gs>
              <a:gs pos="14000">
                <a:srgbClr val="825600"/>
              </a:gs>
              <a:gs pos="21500">
                <a:srgbClr val="FFA800"/>
              </a:gs>
              <a:gs pos="28999">
                <a:srgbClr val="825600"/>
              </a:gs>
              <a:gs pos="36000">
                <a:srgbClr val="FFA800"/>
              </a:gs>
              <a:gs pos="43500">
                <a:srgbClr val="825600"/>
              </a:gs>
              <a:gs pos="50000">
                <a:srgbClr val="FFA800"/>
              </a:gs>
              <a:gs pos="56500">
                <a:srgbClr val="825600"/>
              </a:gs>
              <a:gs pos="64000">
                <a:srgbClr val="FFA800"/>
              </a:gs>
              <a:gs pos="71001">
                <a:srgbClr val="825600"/>
              </a:gs>
              <a:gs pos="78500">
                <a:srgbClr val="FFA800"/>
              </a:gs>
              <a:gs pos="86000">
                <a:srgbClr val="825600"/>
              </a:gs>
              <a:gs pos="93500">
                <a:srgbClr val="FFA800"/>
              </a:gs>
              <a:gs pos="100000">
                <a:srgbClr val="825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8915400" y="0"/>
            <a:ext cx="457200" cy="68580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990600" y="5867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endParaRPr lang="ru-RU" sz="1800"/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 rot="5400000">
            <a:off x="4419600" y="-4419600"/>
            <a:ext cx="304800" cy="91440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6500">
                <a:srgbClr val="FFA800"/>
              </a:gs>
              <a:gs pos="14000">
                <a:srgbClr val="825600"/>
              </a:gs>
              <a:gs pos="21500">
                <a:srgbClr val="FFA800"/>
              </a:gs>
              <a:gs pos="28999">
                <a:srgbClr val="825600"/>
              </a:gs>
              <a:gs pos="36000">
                <a:srgbClr val="FFA800"/>
              </a:gs>
              <a:gs pos="43500">
                <a:srgbClr val="825600"/>
              </a:gs>
              <a:gs pos="50000">
                <a:srgbClr val="FFA800"/>
              </a:gs>
              <a:gs pos="56500">
                <a:srgbClr val="825600"/>
              </a:gs>
              <a:gs pos="64000">
                <a:srgbClr val="FFA800"/>
              </a:gs>
              <a:gs pos="71001">
                <a:srgbClr val="825600"/>
              </a:gs>
              <a:gs pos="78500">
                <a:srgbClr val="FFA800"/>
              </a:gs>
              <a:gs pos="86000">
                <a:srgbClr val="825600"/>
              </a:gs>
              <a:gs pos="93500">
                <a:srgbClr val="FFA800"/>
              </a:gs>
              <a:gs pos="100000">
                <a:srgbClr val="825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7683" name="Text Box 35"/>
          <p:cNvSpPr txBox="1">
            <a:spLocks noChangeArrowheads="1"/>
          </p:cNvSpPr>
          <p:nvPr/>
        </p:nvSpPr>
        <p:spPr bwMode="auto">
          <a:xfrm rot="5400000">
            <a:off x="4514850" y="2000250"/>
            <a:ext cx="342900" cy="93726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6500">
                <a:srgbClr val="FFA800"/>
              </a:gs>
              <a:gs pos="14000">
                <a:srgbClr val="825600"/>
              </a:gs>
              <a:gs pos="21500">
                <a:srgbClr val="FFA800"/>
              </a:gs>
              <a:gs pos="28999">
                <a:srgbClr val="825600"/>
              </a:gs>
              <a:gs pos="36000">
                <a:srgbClr val="FFA800"/>
              </a:gs>
              <a:gs pos="43500">
                <a:srgbClr val="825600"/>
              </a:gs>
              <a:gs pos="50000">
                <a:srgbClr val="FFA800"/>
              </a:gs>
              <a:gs pos="56500">
                <a:srgbClr val="825600"/>
              </a:gs>
              <a:gs pos="64000">
                <a:srgbClr val="FFA800"/>
              </a:gs>
              <a:gs pos="71001">
                <a:srgbClr val="825600"/>
              </a:gs>
              <a:gs pos="78500">
                <a:srgbClr val="FFA800"/>
              </a:gs>
              <a:gs pos="86000">
                <a:srgbClr val="825600"/>
              </a:gs>
              <a:gs pos="93500">
                <a:srgbClr val="FFA800"/>
              </a:gs>
              <a:gs pos="100000">
                <a:srgbClr val="825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pic>
        <p:nvPicPr>
          <p:cNvPr id="496676" name="Picture 36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6677" name="Picture 37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6678" name="Picture 38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6679" name="Picture 39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6680" name="Picture 40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6681" name="Picture 41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6682" name="Text Box 42"/>
          <p:cNvSpPr txBox="1">
            <a:spLocks noChangeArrowheads="1"/>
          </p:cNvSpPr>
          <p:nvPr/>
        </p:nvSpPr>
        <p:spPr bwMode="auto">
          <a:xfrm>
            <a:off x="0" y="-114300"/>
            <a:ext cx="891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r>
              <a:rPr lang="ru-RU" sz="2000" u="sng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__________</a:t>
            </a:r>
            <a:r>
              <a:rPr lang="ru-RU" sz="2800" u="sng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Э   К   О   Н   О   М   И   К   А        В   О  П   Р   О   С   А</a:t>
            </a:r>
          </a:p>
        </p:txBody>
      </p:sp>
      <p:pic>
        <p:nvPicPr>
          <p:cNvPr id="496683" name="Picture 43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6684" name="Picture 44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6685" name="Picture 45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94" name="Line 46"/>
          <p:cNvSpPr>
            <a:spLocks noChangeShapeType="1"/>
          </p:cNvSpPr>
          <p:nvPr/>
        </p:nvSpPr>
        <p:spPr bwMode="auto">
          <a:xfrm>
            <a:off x="685800" y="1219200"/>
            <a:ext cx="0" cy="4267200"/>
          </a:xfrm>
          <a:prstGeom prst="line">
            <a:avLst/>
          </a:prstGeom>
          <a:noFill/>
          <a:ln w="44450" cap="sq">
            <a:pattFill prst="wdUpDiag">
              <a:fgClr>
                <a:schemeClr val="bg2"/>
              </a:fgClr>
              <a:bgClr>
                <a:srgbClr val="CC3300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7695" name="Line 47"/>
          <p:cNvSpPr>
            <a:spLocks noChangeShapeType="1"/>
          </p:cNvSpPr>
          <p:nvPr/>
        </p:nvSpPr>
        <p:spPr bwMode="auto">
          <a:xfrm>
            <a:off x="8458200" y="1219200"/>
            <a:ext cx="0" cy="4267200"/>
          </a:xfrm>
          <a:prstGeom prst="line">
            <a:avLst/>
          </a:prstGeom>
          <a:noFill/>
          <a:ln w="57150" cap="sq">
            <a:pattFill prst="wdUpDiag">
              <a:fgClr>
                <a:srgbClr val="FF0000"/>
              </a:fgClr>
              <a:bgClr>
                <a:srgbClr val="58331A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7696" name="Line 48"/>
          <p:cNvSpPr>
            <a:spLocks noChangeShapeType="1"/>
          </p:cNvSpPr>
          <p:nvPr/>
        </p:nvSpPr>
        <p:spPr bwMode="auto">
          <a:xfrm>
            <a:off x="685800" y="3124200"/>
            <a:ext cx="7772400" cy="0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922E65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7697" name="Line 49"/>
          <p:cNvSpPr>
            <a:spLocks noChangeShapeType="1"/>
          </p:cNvSpPr>
          <p:nvPr/>
        </p:nvSpPr>
        <p:spPr bwMode="auto">
          <a:xfrm>
            <a:off x="685800" y="1600200"/>
            <a:ext cx="7773988" cy="1588"/>
          </a:xfrm>
          <a:prstGeom prst="line">
            <a:avLst/>
          </a:prstGeom>
          <a:noFill/>
          <a:ln w="50800" cap="sq">
            <a:pattFill prst="wdUpDiag">
              <a:fgClr>
                <a:schemeClr val="bg2"/>
              </a:fgClr>
              <a:bgClr>
                <a:srgbClr val="CF052B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96690" name="Text Box 50" descr="Пергамент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50800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ru-RU" sz="1800" b="0"/>
              <a:t>Таким образом, троекратная окупаемость капитальных вложений  в микротурбины, оборудованные теплоутилизаторами, формирует </a:t>
            </a:r>
            <a:r>
              <a:rPr lang="ru-RU" sz="2000" u="sng"/>
              <a:t>двукратную чистую</a:t>
            </a:r>
            <a:r>
              <a:rPr lang="ru-RU" sz="1800" u="sng"/>
              <a:t> </a:t>
            </a:r>
            <a:r>
              <a:rPr lang="ru-RU" sz="2000" u="sng"/>
              <a:t>прибыль</a:t>
            </a:r>
            <a:r>
              <a:rPr lang="ru-RU" sz="1800"/>
              <a:t>,</a:t>
            </a:r>
            <a:r>
              <a:rPr lang="ru-RU" sz="1800" b="0">
                <a:latin typeface="Times New Roman" pitchFamily="18" charset="0"/>
              </a:rPr>
              <a:t> </a:t>
            </a:r>
            <a:r>
              <a:rPr lang="ru-RU" sz="1800" b="0"/>
              <a:t>опережая затраты на проведение восстановительных ремонтов.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7291">
    <p:zoom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6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6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6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6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496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496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6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5FFF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496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496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6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5FFF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3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6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6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3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966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66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22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8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49665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665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22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3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966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66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22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8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9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3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9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8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9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3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96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8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9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30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496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496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"/>
                            </p:stCondLst>
                            <p:childTnLst>
                              <p:par>
                                <p:cTn id="7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"/>
                            </p:stCondLst>
                            <p:childTnLst>
                              <p:par>
                                <p:cTn id="7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"/>
                            </p:stCondLst>
                            <p:childTnLst>
                              <p:par>
                                <p:cTn id="8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"/>
                            </p:stCondLst>
                            <p:childTnLst>
                              <p:par>
                                <p:cTn id="8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9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49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49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49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42" grpId="0" animBg="1" autoUpdateAnimBg="0"/>
      <p:bldP spid="496646" grpId="0" autoUpdateAnimBg="0"/>
      <p:bldP spid="496655" grpId="0" autoUpdateAnimBg="0"/>
      <p:bldP spid="496658" grpId="0" autoUpdateAnimBg="0"/>
      <p:bldP spid="496664" grpId="0" build="p" autoUpdateAnimBg="0" advAuto="0"/>
      <p:bldP spid="496682" grpId="0" autoUpdateAnimBg="0"/>
      <p:bldP spid="496690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Text Box 1026" descr="Бумажный пакет"/>
          <p:cNvSpPr txBox="1">
            <a:spLocks noChangeArrowheads="1"/>
          </p:cNvSpPr>
          <p:nvPr/>
        </p:nvSpPr>
        <p:spPr bwMode="auto">
          <a:xfrm>
            <a:off x="304800" y="0"/>
            <a:ext cx="8610600" cy="65532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548867" name="Rectangle 1027"/>
          <p:cNvSpPr>
            <a:spLocks noChangeArrowheads="1"/>
          </p:cNvSpPr>
          <p:nvPr/>
        </p:nvSpPr>
        <p:spPr bwMode="auto">
          <a:xfrm>
            <a:off x="685800" y="990600"/>
            <a:ext cx="7772400" cy="609600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ru-RU" sz="4000" b="0">
                <a:latin typeface="Times New Roman" pitchFamily="18" charset="0"/>
                <a:cs typeface="+mn-cs"/>
              </a:rPr>
              <a:t>                    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+mn-cs"/>
              </a:rPr>
              <a:t>ПАРАМЕТРЫ</a:t>
            </a:r>
          </a:p>
        </p:txBody>
      </p:sp>
      <p:sp>
        <p:nvSpPr>
          <p:cNvPr id="548868" name="Text Box 1028"/>
          <p:cNvSpPr txBox="1">
            <a:spLocks noChangeArrowheads="1"/>
          </p:cNvSpPr>
          <p:nvPr/>
        </p:nvSpPr>
        <p:spPr bwMode="auto">
          <a:xfrm>
            <a:off x="5867400" y="1219200"/>
            <a:ext cx="2590800" cy="457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+mn-cs"/>
              </a:rPr>
              <a:t>ЗНАЧЕНИЯ</a:t>
            </a:r>
          </a:p>
        </p:txBody>
      </p:sp>
      <p:sp>
        <p:nvSpPr>
          <p:cNvPr id="548869" name="Rectangle 1029"/>
          <p:cNvSpPr>
            <a:spLocks noChangeArrowheads="1"/>
          </p:cNvSpPr>
          <p:nvPr/>
        </p:nvSpPr>
        <p:spPr bwMode="auto">
          <a:xfrm>
            <a:off x="685800" y="1600200"/>
            <a:ext cx="7772400" cy="3810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ru-RU" sz="2000">
                <a:latin typeface="Times New Roman" pitchFamily="18" charset="0"/>
                <a:cs typeface="+mn-cs"/>
              </a:rPr>
              <a:t>                                 </a:t>
            </a:r>
            <a:r>
              <a:rPr lang="ru-RU" sz="1800">
                <a:solidFill>
                  <a:srgbClr val="FFCC99"/>
                </a:solidFill>
                <a:effectDag name="">
                  <a:cont type="tree" name="">
                    <a:effect ref="fillLine"/>
                    <a:outerShdw dist="38100" dir="13500000" algn="br">
                      <a:srgbClr val="FFDDBB"/>
                    </a:outerShdw>
                  </a:cont>
                  <a:cont type="tree" name="">
                    <a:effect ref="fillLine"/>
                    <a:outerShdw dist="38100" dir="2700000" algn="tl">
                      <a:srgbClr val="997A5B"/>
                    </a:outerShdw>
                  </a:cont>
                  <a:effect ref="fillLine"/>
                </a:effectDag>
                <a:latin typeface="Sylfaen" pitchFamily="18" charset="0"/>
                <a:cs typeface="+mn-cs"/>
              </a:rPr>
              <a:t>УДЕЛЬНЫЙ           РАСХОД           ТОПЛИВА</a:t>
            </a:r>
          </a:p>
        </p:txBody>
      </p:sp>
      <p:sp>
        <p:nvSpPr>
          <p:cNvPr id="548870" name="Rectangle 1030" descr="Белый мрамор"/>
          <p:cNvSpPr>
            <a:spLocks noChangeArrowheads="1"/>
          </p:cNvSpPr>
          <p:nvPr/>
        </p:nvSpPr>
        <p:spPr bwMode="auto">
          <a:xfrm>
            <a:off x="685800" y="1981200"/>
            <a:ext cx="7772400" cy="1600200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Эксплуатационный, из расчёта на 1 кВт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генерируемой                    0, 338       электроэнергии </a:t>
            </a:r>
            <a:r>
              <a:rPr lang="en-US" sz="1600">
                <a:latin typeface="Times New Roman" pitchFamily="18" charset="0"/>
              </a:rPr>
              <a:t>                                                                                             </a:t>
            </a:r>
            <a:r>
              <a:rPr lang="ru-RU" sz="1600">
                <a:latin typeface="Times New Roman" pitchFamily="18" charset="0"/>
              </a:rPr>
              <a:t>нм</a:t>
            </a:r>
            <a:r>
              <a:rPr lang="ru-RU" sz="1600" baseline="30000">
                <a:latin typeface="Times New Roman" pitchFamily="18" charset="0"/>
              </a:rPr>
              <a:t>3</a:t>
            </a:r>
            <a:r>
              <a:rPr lang="ru-RU" sz="1600">
                <a:latin typeface="Times New Roman" pitchFamily="18" charset="0"/>
              </a:rPr>
              <a:t>/кВт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 час    </a:t>
            </a:r>
            <a:endParaRPr lang="en-US" sz="160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В том числе, на 1 кВт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утилизируемой, в процессе когенера-           0, 216                                                       ции, тепловой энергии                                                                           </a:t>
            </a:r>
            <a:r>
              <a:rPr lang="en-US" sz="1600">
                <a:latin typeface="Times New Roman" pitchFamily="18" charset="0"/>
              </a:rPr>
              <a:t>       </a:t>
            </a:r>
            <a:r>
              <a:rPr lang="ru-RU" sz="1600">
                <a:latin typeface="Times New Roman" pitchFamily="18" charset="0"/>
              </a:rPr>
              <a:t>нм</a:t>
            </a:r>
            <a:r>
              <a:rPr lang="ru-RU" sz="1600" baseline="30000">
                <a:latin typeface="Times New Roman" pitchFamily="18" charset="0"/>
              </a:rPr>
              <a:t>3</a:t>
            </a:r>
            <a:r>
              <a:rPr lang="ru-RU" sz="1600">
                <a:latin typeface="Times New Roman" pitchFamily="18" charset="0"/>
              </a:rPr>
              <a:t> /кВт</a:t>
            </a:r>
            <a:r>
              <a:rPr lang="en-US" sz="1600" baseline="-25000">
                <a:latin typeface="Times New Roman" pitchFamily="18" charset="0"/>
              </a:rPr>
              <a:t>q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ru-RU" sz="1600">
              <a:latin typeface="Times New Roman" pitchFamily="18" charset="0"/>
            </a:endParaRPr>
          </a:p>
        </p:txBody>
      </p:sp>
      <p:sp>
        <p:nvSpPr>
          <p:cNvPr id="28679" name="Line 1031"/>
          <p:cNvSpPr>
            <a:spLocks noChangeShapeType="1"/>
          </p:cNvSpPr>
          <p:nvPr/>
        </p:nvSpPr>
        <p:spPr bwMode="auto">
          <a:xfrm>
            <a:off x="685800" y="1219200"/>
            <a:ext cx="0" cy="4343400"/>
          </a:xfrm>
          <a:prstGeom prst="line">
            <a:avLst/>
          </a:prstGeom>
          <a:noFill/>
          <a:ln w="44450" cap="sq">
            <a:solidFill>
              <a:srgbClr val="002498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680" name="Line 1032"/>
          <p:cNvSpPr>
            <a:spLocks noChangeShapeType="1"/>
          </p:cNvSpPr>
          <p:nvPr/>
        </p:nvSpPr>
        <p:spPr bwMode="auto">
          <a:xfrm>
            <a:off x="685800" y="1981200"/>
            <a:ext cx="7773988" cy="1588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8E002F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681" name="Line 1033"/>
          <p:cNvSpPr>
            <a:spLocks noChangeShapeType="1"/>
          </p:cNvSpPr>
          <p:nvPr/>
        </p:nvSpPr>
        <p:spPr bwMode="auto">
          <a:xfrm>
            <a:off x="685800" y="1219200"/>
            <a:ext cx="7773988" cy="1588"/>
          </a:xfrm>
          <a:prstGeom prst="line">
            <a:avLst/>
          </a:prstGeom>
          <a:noFill/>
          <a:ln w="88900" cap="sq">
            <a:pattFill prst="wdUpDiag">
              <a:fgClr>
                <a:schemeClr val="bg2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682" name="Line 1034"/>
          <p:cNvSpPr>
            <a:spLocks noChangeShapeType="1"/>
          </p:cNvSpPr>
          <p:nvPr/>
        </p:nvSpPr>
        <p:spPr bwMode="auto">
          <a:xfrm>
            <a:off x="685800" y="1600200"/>
            <a:ext cx="7773988" cy="1588"/>
          </a:xfrm>
          <a:prstGeom prst="line">
            <a:avLst/>
          </a:prstGeom>
          <a:noFill/>
          <a:ln w="57150" cap="sq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683" name="Line 1035"/>
          <p:cNvSpPr>
            <a:spLocks noChangeShapeType="1"/>
          </p:cNvSpPr>
          <p:nvPr/>
        </p:nvSpPr>
        <p:spPr bwMode="auto">
          <a:xfrm>
            <a:off x="685800" y="2590800"/>
            <a:ext cx="7772400" cy="0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922E65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684" name="Line 1036"/>
          <p:cNvSpPr>
            <a:spLocks noChangeShapeType="1"/>
          </p:cNvSpPr>
          <p:nvPr/>
        </p:nvSpPr>
        <p:spPr bwMode="auto">
          <a:xfrm>
            <a:off x="685800" y="3200400"/>
            <a:ext cx="7772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685" name="Line 1037"/>
          <p:cNvSpPr>
            <a:spLocks noChangeShapeType="1"/>
          </p:cNvSpPr>
          <p:nvPr/>
        </p:nvSpPr>
        <p:spPr bwMode="auto">
          <a:xfrm>
            <a:off x="8458200" y="1219200"/>
            <a:ext cx="0" cy="4343400"/>
          </a:xfrm>
          <a:prstGeom prst="line">
            <a:avLst/>
          </a:prstGeom>
          <a:noFill/>
          <a:ln w="57150" cap="sq">
            <a:solidFill>
              <a:srgbClr val="002498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48878" name="Rectangle 1038"/>
          <p:cNvSpPr>
            <a:spLocks noChangeArrowheads="1"/>
          </p:cNvSpPr>
          <p:nvPr/>
        </p:nvSpPr>
        <p:spPr bwMode="auto">
          <a:xfrm>
            <a:off x="685800" y="3124200"/>
            <a:ext cx="7772400" cy="3810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3175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ru-RU" sz="2000">
                <a:latin typeface="Times New Roman" pitchFamily="18" charset="0"/>
                <a:cs typeface="+mn-cs"/>
              </a:rPr>
              <a:t>                             </a:t>
            </a:r>
            <a:r>
              <a:rPr lang="ru-RU" sz="1800">
                <a:solidFill>
                  <a:srgbClr val="FFCC99"/>
                </a:solidFill>
                <a:effectDag name="">
                  <a:cont type="tree" name="">
                    <a:effect ref="fillLine"/>
                    <a:outerShdw dist="38100" dir="13500000" algn="br">
                      <a:srgbClr val="FFDDBB"/>
                    </a:outerShdw>
                  </a:cont>
                  <a:cont type="tree" name="">
                    <a:effect ref="fillLine"/>
                    <a:outerShdw dist="38100" dir="2700000" algn="tl">
                      <a:srgbClr val="997A5B"/>
                    </a:outerShdw>
                  </a:cont>
                  <a:effect ref="fillLine"/>
                </a:effectDag>
                <a:latin typeface="Sylfaen" pitchFamily="18" charset="0"/>
                <a:cs typeface="+mn-cs"/>
              </a:rPr>
              <a:t>УДЕЛЬНЫЕ    ЭКСПЛУАТАЦИОННЫЕ  ЗАТРАТЫ   </a:t>
            </a:r>
          </a:p>
        </p:txBody>
      </p:sp>
      <p:sp>
        <p:nvSpPr>
          <p:cNvPr id="548879" name="Rectangle 1039" descr="Белый мрамор"/>
          <p:cNvSpPr>
            <a:spLocks noChangeArrowheads="1"/>
          </p:cNvSpPr>
          <p:nvPr/>
        </p:nvSpPr>
        <p:spPr bwMode="auto">
          <a:xfrm>
            <a:off x="685800" y="3505200"/>
            <a:ext cx="7772400" cy="762000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По расходу топлива при тарифе 1, 33 руб. за 1 нм</a:t>
            </a:r>
            <a:r>
              <a:rPr lang="ru-RU" sz="1600" baseline="30000">
                <a:latin typeface="Times New Roman" pitchFamily="18" charset="0"/>
              </a:rPr>
              <a:t>3</a:t>
            </a:r>
            <a:r>
              <a:rPr lang="ru-RU" sz="1600">
                <a:latin typeface="Times New Roman" pitchFamily="18" charset="0"/>
              </a:rPr>
              <a:t> газа:</a:t>
            </a:r>
            <a:r>
              <a:rPr lang="en-US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</a:rPr>
              <a:t>                            0, 45</a:t>
            </a:r>
            <a:r>
              <a:rPr lang="en-US" sz="1600">
                <a:latin typeface="Times New Roman" pitchFamily="18" charset="0"/>
              </a:rPr>
              <a:t> </a:t>
            </a:r>
            <a:endParaRPr lang="ru-RU" sz="160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                              </a:t>
            </a:r>
            <a:r>
              <a:rPr lang="en-US" sz="1600">
                <a:latin typeface="Times New Roman" pitchFamily="18" charset="0"/>
              </a:rPr>
              <a:t>0</a:t>
            </a:r>
            <a:r>
              <a:rPr lang="ru-RU" sz="1600">
                <a:latin typeface="Times New Roman" pitchFamily="18" charset="0"/>
              </a:rPr>
              <a:t>, </a:t>
            </a:r>
            <a:r>
              <a:rPr lang="en-US" sz="1600">
                <a:latin typeface="Times New Roman" pitchFamily="18" charset="0"/>
              </a:rPr>
              <a:t>367</a:t>
            </a:r>
            <a:r>
              <a:rPr lang="ru-RU" sz="1600">
                <a:latin typeface="Times New Roman" pitchFamily="18" charset="0"/>
              </a:rPr>
              <a:t>нм</a:t>
            </a:r>
            <a:r>
              <a:rPr lang="ru-RU" sz="1600" baseline="30000">
                <a:latin typeface="Times New Roman" pitchFamily="18" charset="0"/>
              </a:rPr>
              <a:t>3</a:t>
            </a:r>
            <a:r>
              <a:rPr lang="ru-RU" sz="1600">
                <a:latin typeface="Times New Roman" pitchFamily="18" charset="0"/>
              </a:rPr>
              <a:t> /кВт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х 1, 33 руб.                                    руб/ 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  </a:t>
            </a:r>
          </a:p>
        </p:txBody>
      </p:sp>
      <p:sp>
        <p:nvSpPr>
          <p:cNvPr id="28688" name="Line 1040"/>
          <p:cNvSpPr>
            <a:spLocks noChangeShapeType="1"/>
          </p:cNvSpPr>
          <p:nvPr/>
        </p:nvSpPr>
        <p:spPr bwMode="auto">
          <a:xfrm>
            <a:off x="685800" y="3505200"/>
            <a:ext cx="7772400" cy="0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8E0000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689" name="Line 1041"/>
          <p:cNvSpPr>
            <a:spLocks noChangeShapeType="1"/>
          </p:cNvSpPr>
          <p:nvPr/>
        </p:nvSpPr>
        <p:spPr bwMode="auto">
          <a:xfrm>
            <a:off x="685800" y="4267200"/>
            <a:ext cx="7772400" cy="0"/>
          </a:xfrm>
          <a:prstGeom prst="line">
            <a:avLst/>
          </a:prstGeom>
          <a:noFill/>
          <a:ln w="34925" cap="sq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48882" name="Rectangle 1042" descr="Белый мрамор"/>
          <p:cNvSpPr>
            <a:spLocks noChangeArrowheads="1"/>
          </p:cNvSpPr>
          <p:nvPr/>
        </p:nvSpPr>
        <p:spPr bwMode="auto">
          <a:xfrm>
            <a:off x="685800" y="4191000"/>
            <a:ext cx="7772400" cy="1447800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47625">
            <a:pattFill prst="wdUpDiag">
              <a:fgClr>
                <a:schemeClr val="hlink"/>
              </a:fgClr>
              <a:bgClr>
                <a:srgbClr val="922E65"/>
              </a:bgClr>
            </a:patt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На техническое обслуживание, с  периодичностью                                     0, 09          каждые 8000 часов эксплуатации                                                              руб/ 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 u="sng">
                <a:latin typeface="Times New Roman" pitchFamily="18" charset="0"/>
              </a:rPr>
              <a:t>ИТОГО:</a:t>
            </a:r>
            <a:r>
              <a:rPr lang="ru-RU" sz="1600">
                <a:latin typeface="Times New Roman" pitchFamily="18" charset="0"/>
              </a:rPr>
              <a:t>  эксплуатационная себестоимость  производства </a:t>
            </a:r>
            <a:r>
              <a:rPr lang="en-US" sz="1600">
                <a:latin typeface="Times New Roman" pitchFamily="18" charset="0"/>
              </a:rPr>
              <a:t>                       </a:t>
            </a:r>
            <a:r>
              <a:rPr lang="ru-RU" sz="1600">
                <a:latin typeface="Times New Roman" pitchFamily="18" charset="0"/>
              </a:rPr>
              <a:t>0, 54</a:t>
            </a:r>
            <a:r>
              <a:rPr lang="en-US" sz="1600">
                <a:latin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электрической + тепловой энергий          </a:t>
            </a:r>
            <a:r>
              <a:rPr lang="en-US" sz="1600">
                <a:latin typeface="Times New Roman" pitchFamily="18" charset="0"/>
              </a:rPr>
              <a:t>                                                 </a:t>
            </a:r>
            <a:r>
              <a:rPr lang="ru-RU" sz="1600">
                <a:latin typeface="Times New Roman" pitchFamily="18" charset="0"/>
              </a:rPr>
              <a:t>руб/ 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                                                                                                  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ru-RU" sz="160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ru-RU" sz="1600">
              <a:latin typeface="Times New Roman" pitchFamily="18" charset="0"/>
            </a:endParaRPr>
          </a:p>
        </p:txBody>
      </p:sp>
      <p:sp>
        <p:nvSpPr>
          <p:cNvPr id="28691" name="Line 1043"/>
          <p:cNvSpPr>
            <a:spLocks noChangeShapeType="1"/>
          </p:cNvSpPr>
          <p:nvPr/>
        </p:nvSpPr>
        <p:spPr bwMode="auto">
          <a:xfrm>
            <a:off x="685800" y="4800600"/>
            <a:ext cx="7772400" cy="0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922E65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692" name="Line 1044"/>
          <p:cNvSpPr>
            <a:spLocks noChangeShapeType="1"/>
          </p:cNvSpPr>
          <p:nvPr/>
        </p:nvSpPr>
        <p:spPr bwMode="auto">
          <a:xfrm>
            <a:off x="609600" y="5562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693" name="Text Box 1045" descr="Широкий диагональный 2"/>
          <p:cNvSpPr txBox="1">
            <a:spLocks noChangeArrowheads="1"/>
          </p:cNvSpPr>
          <p:nvPr/>
        </p:nvSpPr>
        <p:spPr bwMode="auto">
          <a:xfrm flipH="1">
            <a:off x="6629400" y="1143000"/>
            <a:ext cx="76200" cy="496888"/>
          </a:xfrm>
          <a:prstGeom prst="rect">
            <a:avLst/>
          </a:prstGeom>
          <a:pattFill prst="wdUpDiag">
            <a:fgClr>
              <a:srgbClr val="FF6600"/>
            </a:fgClr>
            <a:bgClr>
              <a:srgbClr val="831336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8694" name="Text Box 1046" descr="Широкий диагональный 2"/>
          <p:cNvSpPr txBox="1">
            <a:spLocks noChangeArrowheads="1"/>
          </p:cNvSpPr>
          <p:nvPr/>
        </p:nvSpPr>
        <p:spPr bwMode="auto">
          <a:xfrm flipH="1">
            <a:off x="6629400" y="1981200"/>
            <a:ext cx="76200" cy="1219200"/>
          </a:xfrm>
          <a:prstGeom prst="rect">
            <a:avLst/>
          </a:prstGeom>
          <a:pattFill prst="wdUpDiag">
            <a:fgClr>
              <a:srgbClr val="FF6600"/>
            </a:fgClr>
            <a:bgClr>
              <a:srgbClr val="831336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8695" name="Text Box 1047" descr="Широкий диагональный 2"/>
          <p:cNvSpPr txBox="1">
            <a:spLocks noChangeArrowheads="1"/>
          </p:cNvSpPr>
          <p:nvPr/>
        </p:nvSpPr>
        <p:spPr bwMode="auto">
          <a:xfrm flipH="1">
            <a:off x="6629400" y="3505200"/>
            <a:ext cx="76200" cy="1958975"/>
          </a:xfrm>
          <a:prstGeom prst="rect">
            <a:avLst/>
          </a:prstGeom>
          <a:pattFill prst="wdUpDiag">
            <a:fgClr>
              <a:srgbClr val="FF6600"/>
            </a:fgClr>
            <a:bgClr>
              <a:srgbClr val="831336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548888" name="Rectangle 1048"/>
          <p:cNvSpPr>
            <a:spLocks noChangeArrowheads="1"/>
          </p:cNvSpPr>
          <p:nvPr/>
        </p:nvSpPr>
        <p:spPr bwMode="auto">
          <a:xfrm>
            <a:off x="381000" y="228600"/>
            <a:ext cx="8610600" cy="990600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>
                <a:solidFill>
                  <a:schemeClr val="tx2"/>
                </a:solidFill>
                <a:latin typeface="Times New Roman" pitchFamily="18" charset="0"/>
              </a:rPr>
              <a:t>УДЕЛЬНЫЕ ТЕХНИКО - ЭКОНОМИЧЕСКИЕ ПОКАЗАТЕЛИ ЭКСПЛУАТАЦИИ АВТОНОМНОЙ ЭНЕРГОСИСТЕМЫ </a:t>
            </a:r>
          </a:p>
          <a:p>
            <a:r>
              <a:rPr lang="ru-RU" sz="2000">
                <a:solidFill>
                  <a:schemeClr val="tx2"/>
                </a:solidFill>
                <a:latin typeface="Times New Roman" pitchFamily="18" charset="0"/>
              </a:rPr>
              <a:t>КЛАСТЕРА МИКРОТУРБИН модели С 65 </a:t>
            </a:r>
          </a:p>
        </p:txBody>
      </p:sp>
      <p:pic>
        <p:nvPicPr>
          <p:cNvPr id="548889" name="Picture 1049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8890" name="Picture 1050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8891" name="Picture 1051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8892" name="Picture 1052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8893" name="Picture 1053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2" name="Text Box 1054"/>
          <p:cNvSpPr txBox="1">
            <a:spLocks noChangeArrowheads="1"/>
          </p:cNvSpPr>
          <p:nvPr/>
        </p:nvSpPr>
        <p:spPr bwMode="auto">
          <a:xfrm rot="5400000">
            <a:off x="4419600" y="-4419600"/>
            <a:ext cx="304800" cy="91440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6500">
                <a:srgbClr val="FFA800"/>
              </a:gs>
              <a:gs pos="14000">
                <a:srgbClr val="825600"/>
              </a:gs>
              <a:gs pos="21500">
                <a:srgbClr val="FFA800"/>
              </a:gs>
              <a:gs pos="28999">
                <a:srgbClr val="825600"/>
              </a:gs>
              <a:gs pos="36000">
                <a:srgbClr val="FFA800"/>
              </a:gs>
              <a:gs pos="43500">
                <a:srgbClr val="825600"/>
              </a:gs>
              <a:gs pos="50000">
                <a:srgbClr val="FFA800"/>
              </a:gs>
              <a:gs pos="56500">
                <a:srgbClr val="825600"/>
              </a:gs>
              <a:gs pos="64000">
                <a:srgbClr val="FFA800"/>
              </a:gs>
              <a:gs pos="71001">
                <a:srgbClr val="825600"/>
              </a:gs>
              <a:gs pos="78500">
                <a:srgbClr val="FFA800"/>
              </a:gs>
              <a:gs pos="86000">
                <a:srgbClr val="825600"/>
              </a:gs>
              <a:gs pos="93500">
                <a:srgbClr val="FFA800"/>
              </a:gs>
              <a:gs pos="100000">
                <a:srgbClr val="825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8703" name="Text Box 1055"/>
          <p:cNvSpPr txBox="1"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8704" name="Text Box 1056"/>
          <p:cNvSpPr txBox="1">
            <a:spLocks noChangeArrowheads="1"/>
          </p:cNvSpPr>
          <p:nvPr/>
        </p:nvSpPr>
        <p:spPr bwMode="auto">
          <a:xfrm>
            <a:off x="8915400" y="0"/>
            <a:ext cx="457200" cy="68580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8705" name="Text Box 1057"/>
          <p:cNvSpPr txBox="1">
            <a:spLocks noChangeArrowheads="1"/>
          </p:cNvSpPr>
          <p:nvPr/>
        </p:nvSpPr>
        <p:spPr bwMode="auto">
          <a:xfrm>
            <a:off x="990600" y="5867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endParaRPr lang="ru-RU" sz="1800"/>
          </a:p>
        </p:txBody>
      </p:sp>
      <p:sp>
        <p:nvSpPr>
          <p:cNvPr id="28706" name="Text Box 1058"/>
          <p:cNvSpPr txBox="1">
            <a:spLocks noChangeArrowheads="1"/>
          </p:cNvSpPr>
          <p:nvPr/>
        </p:nvSpPr>
        <p:spPr bwMode="auto">
          <a:xfrm rot="5400000">
            <a:off x="4419600" y="-4419600"/>
            <a:ext cx="304800" cy="91440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6500">
                <a:srgbClr val="FFA800"/>
              </a:gs>
              <a:gs pos="14000">
                <a:srgbClr val="825600"/>
              </a:gs>
              <a:gs pos="21500">
                <a:srgbClr val="FFA800"/>
              </a:gs>
              <a:gs pos="28999">
                <a:srgbClr val="825600"/>
              </a:gs>
              <a:gs pos="36000">
                <a:srgbClr val="FFA800"/>
              </a:gs>
              <a:gs pos="43500">
                <a:srgbClr val="825600"/>
              </a:gs>
              <a:gs pos="50000">
                <a:srgbClr val="FFA800"/>
              </a:gs>
              <a:gs pos="56500">
                <a:srgbClr val="825600"/>
              </a:gs>
              <a:gs pos="64000">
                <a:srgbClr val="FFA800"/>
              </a:gs>
              <a:gs pos="71001">
                <a:srgbClr val="825600"/>
              </a:gs>
              <a:gs pos="78500">
                <a:srgbClr val="FFA800"/>
              </a:gs>
              <a:gs pos="86000">
                <a:srgbClr val="825600"/>
              </a:gs>
              <a:gs pos="93500">
                <a:srgbClr val="FFA800"/>
              </a:gs>
              <a:gs pos="100000">
                <a:srgbClr val="825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8707" name="Text Box 1059"/>
          <p:cNvSpPr txBox="1">
            <a:spLocks noChangeArrowheads="1"/>
          </p:cNvSpPr>
          <p:nvPr/>
        </p:nvSpPr>
        <p:spPr bwMode="auto">
          <a:xfrm rot="5400000">
            <a:off x="4514850" y="2000250"/>
            <a:ext cx="342900" cy="93726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6500">
                <a:srgbClr val="FFA800"/>
              </a:gs>
              <a:gs pos="14000">
                <a:srgbClr val="825600"/>
              </a:gs>
              <a:gs pos="21500">
                <a:srgbClr val="FFA800"/>
              </a:gs>
              <a:gs pos="28999">
                <a:srgbClr val="825600"/>
              </a:gs>
              <a:gs pos="36000">
                <a:srgbClr val="FFA800"/>
              </a:gs>
              <a:gs pos="43500">
                <a:srgbClr val="825600"/>
              </a:gs>
              <a:gs pos="50000">
                <a:srgbClr val="FFA800"/>
              </a:gs>
              <a:gs pos="56500">
                <a:srgbClr val="825600"/>
              </a:gs>
              <a:gs pos="64000">
                <a:srgbClr val="FFA800"/>
              </a:gs>
              <a:gs pos="71001">
                <a:srgbClr val="825600"/>
              </a:gs>
              <a:gs pos="78500">
                <a:srgbClr val="FFA800"/>
              </a:gs>
              <a:gs pos="86000">
                <a:srgbClr val="825600"/>
              </a:gs>
              <a:gs pos="93500">
                <a:srgbClr val="FFA800"/>
              </a:gs>
              <a:gs pos="100000">
                <a:srgbClr val="825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pic>
        <p:nvPicPr>
          <p:cNvPr id="548900" name="Picture 1060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8901" name="Picture 1061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8902" name="Picture 1062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8903" name="Picture 1063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8904" name="Picture 1064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8905" name="Picture 1065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8906" name="Text Box 1066"/>
          <p:cNvSpPr txBox="1">
            <a:spLocks noChangeArrowheads="1"/>
          </p:cNvSpPr>
          <p:nvPr/>
        </p:nvSpPr>
        <p:spPr bwMode="auto">
          <a:xfrm>
            <a:off x="-1371600" y="-114300"/>
            <a:ext cx="891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r>
              <a:rPr lang="ru-RU" sz="2800" u="sng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+mn-cs"/>
              </a:rPr>
              <a:t>Э   К   О   Н   О   М   И   К   А        В   О  П   Р   О   С   А</a:t>
            </a:r>
          </a:p>
        </p:txBody>
      </p:sp>
      <p:pic>
        <p:nvPicPr>
          <p:cNvPr id="548907" name="Picture 1067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8908" name="Picture 1068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8909" name="Picture 1069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18" name="Line 1070"/>
          <p:cNvSpPr>
            <a:spLocks noChangeShapeType="1"/>
          </p:cNvSpPr>
          <p:nvPr/>
        </p:nvSpPr>
        <p:spPr bwMode="auto">
          <a:xfrm>
            <a:off x="685800" y="1219200"/>
            <a:ext cx="0" cy="4267200"/>
          </a:xfrm>
          <a:prstGeom prst="line">
            <a:avLst/>
          </a:prstGeom>
          <a:noFill/>
          <a:ln w="44450" cap="sq">
            <a:pattFill prst="wdUpDiag">
              <a:fgClr>
                <a:schemeClr val="bg2"/>
              </a:fgClr>
              <a:bgClr>
                <a:srgbClr val="CC3300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719" name="Line 1071"/>
          <p:cNvSpPr>
            <a:spLocks noChangeShapeType="1"/>
          </p:cNvSpPr>
          <p:nvPr/>
        </p:nvSpPr>
        <p:spPr bwMode="auto">
          <a:xfrm>
            <a:off x="8458200" y="1219200"/>
            <a:ext cx="0" cy="4267200"/>
          </a:xfrm>
          <a:prstGeom prst="line">
            <a:avLst/>
          </a:prstGeom>
          <a:noFill/>
          <a:ln w="57150" cap="sq">
            <a:pattFill prst="wdUpDiag">
              <a:fgClr>
                <a:srgbClr val="FF0000"/>
              </a:fgClr>
              <a:bgClr>
                <a:srgbClr val="58331A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720" name="Line 1072"/>
          <p:cNvSpPr>
            <a:spLocks noChangeShapeType="1"/>
          </p:cNvSpPr>
          <p:nvPr/>
        </p:nvSpPr>
        <p:spPr bwMode="auto">
          <a:xfrm>
            <a:off x="685800" y="3124200"/>
            <a:ext cx="7772400" cy="0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922E65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8721" name="Line 1073"/>
          <p:cNvSpPr>
            <a:spLocks noChangeShapeType="1"/>
          </p:cNvSpPr>
          <p:nvPr/>
        </p:nvSpPr>
        <p:spPr bwMode="auto">
          <a:xfrm>
            <a:off x="685800" y="1600200"/>
            <a:ext cx="7773988" cy="1588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8E002F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48914" name="AutoShape 1074"/>
          <p:cNvSpPr>
            <a:spLocks noChangeArrowheads="1"/>
          </p:cNvSpPr>
          <p:nvPr/>
        </p:nvSpPr>
        <p:spPr bwMode="auto">
          <a:xfrm>
            <a:off x="-228600" y="-381000"/>
            <a:ext cx="9144000" cy="7585075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50800">
            <a:solidFill>
              <a:srgbClr val="00799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0"/>
              <a:t>       </a:t>
            </a:r>
          </a:p>
        </p:txBody>
      </p:sp>
      <p:sp>
        <p:nvSpPr>
          <p:cNvPr id="33843" name="Text Box 1075"/>
          <p:cNvSpPr txBox="1">
            <a:spLocks noChangeArrowheads="1"/>
          </p:cNvSpPr>
          <p:nvPr/>
        </p:nvSpPr>
        <p:spPr bwMode="auto">
          <a:xfrm>
            <a:off x="838200" y="533400"/>
            <a:ext cx="7848600" cy="6648450"/>
          </a:xfrm>
          <a:prstGeom prst="rect">
            <a:avLst/>
          </a:prstGeom>
          <a:gradFill rotWithShape="0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ru-RU" sz="1400" b="0" dirty="0">
                <a:latin typeface="Impact" pitchFamily="34" charset="0"/>
                <a:cs typeface="Times New Roman" pitchFamily="18" charset="0"/>
              </a:rPr>
              <a:t>В ЗАКЛЮЧЕНИИ, обратим внимание на стоимостную модель</a:t>
            </a:r>
            <a:r>
              <a:rPr lang="ru-RU" sz="1200" b="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200" b="0" dirty="0">
                <a:latin typeface="Arial Narrow" pitchFamily="34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1200" dirty="0" err="1">
                <a:latin typeface="Arial Narrow" pitchFamily="34" charset="0"/>
                <a:cs typeface="Times New Roman" pitchFamily="18" charset="0"/>
              </a:rPr>
              <a:t>микротурбинной</a:t>
            </a:r>
            <a:r>
              <a:rPr lang="ru-RU" sz="1200" dirty="0">
                <a:latin typeface="Arial Narrow" pitchFamily="34" charset="0"/>
                <a:cs typeface="Times New Roman" pitchFamily="18" charset="0"/>
              </a:rPr>
              <a:t> энергетической системы, характеризующей истинные </a:t>
            </a:r>
            <a:r>
              <a:rPr lang="en-US" sz="1200" dirty="0">
                <a:latin typeface="Arial Narrow" pitchFamily="34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sz="1200" dirty="0">
                <a:latin typeface="Arial Narrow" pitchFamily="34" charset="0"/>
                <a:cs typeface="Times New Roman" pitchFamily="18" charset="0"/>
              </a:rPr>
              <a:t>механизмы затрат при генерации </a:t>
            </a:r>
            <a:r>
              <a:rPr lang="ru-RU" sz="1200" dirty="0" err="1">
                <a:latin typeface="Arial Narrow" pitchFamily="34" charset="0"/>
                <a:cs typeface="Times New Roman" pitchFamily="18" charset="0"/>
              </a:rPr>
              <a:t>микротурбиной</a:t>
            </a:r>
            <a:r>
              <a:rPr lang="ru-RU" sz="1200" dirty="0">
                <a:latin typeface="Arial Narrow" pitchFamily="34" charset="0"/>
                <a:cs typeface="Times New Roman" pitchFamily="18" charset="0"/>
              </a:rPr>
              <a:t> 3-х видов энергии </a:t>
            </a:r>
            <a:r>
              <a:rPr lang="en-US" sz="1200" dirty="0">
                <a:latin typeface="Arial Narrow" pitchFamily="34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ru-RU" sz="1200" dirty="0">
                <a:latin typeface="Arial Narrow" pitchFamily="34" charset="0"/>
                <a:cs typeface="Times New Roman" pitchFamily="18" charset="0"/>
              </a:rPr>
              <a:t>(электричество + тепло + холод) и сравним результаты с величиной </a:t>
            </a:r>
            <a:r>
              <a:rPr lang="en-US" sz="1200" dirty="0">
                <a:latin typeface="Arial Narrow" pitchFamily="34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1200" dirty="0">
                <a:latin typeface="Arial Narrow" pitchFamily="34" charset="0"/>
                <a:cs typeface="Times New Roman" pitchFamily="18" charset="0"/>
              </a:rPr>
              <a:t>фактических капитальных вложений в кВт электрической энергии, </a:t>
            </a:r>
            <a:r>
              <a:rPr lang="en-US" sz="1200" dirty="0">
                <a:latin typeface="Arial Narrow" pitchFamily="34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ru-RU" sz="1200" dirty="0">
                <a:latin typeface="Arial Narrow" pitchFamily="34" charset="0"/>
                <a:cs typeface="Times New Roman" pitchFamily="18" charset="0"/>
              </a:rPr>
              <a:t>генерируемой </a:t>
            </a:r>
            <a:r>
              <a:rPr lang="ru-RU" sz="1200" dirty="0" err="1">
                <a:latin typeface="Arial Narrow" pitchFamily="34" charset="0"/>
                <a:cs typeface="Times New Roman" pitchFamily="18" charset="0"/>
              </a:rPr>
              <a:t>микротурбиной</a:t>
            </a:r>
            <a:r>
              <a:rPr lang="ru-RU" sz="1200" dirty="0">
                <a:latin typeface="Arial Narrow" pitchFamily="34" charset="0"/>
                <a:cs typeface="Times New Roman" pitchFamily="18" charset="0"/>
              </a:rPr>
              <a:t> в режиме её работы исключительно </a:t>
            </a:r>
            <a:r>
              <a:rPr lang="ru-RU" sz="1200">
                <a:latin typeface="Arial Narrow" pitchFamily="34" charset="0"/>
                <a:cs typeface="Times New Roman" pitchFamily="18" charset="0"/>
              </a:rPr>
              <a:t>только  как  газотурбинного </a:t>
            </a:r>
            <a:r>
              <a:rPr lang="ru-RU" sz="1200" dirty="0">
                <a:latin typeface="Arial Narrow" pitchFamily="34" charset="0"/>
                <a:cs typeface="Times New Roman" pitchFamily="18" charset="0"/>
              </a:rPr>
              <a:t>электрогенератора.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ru-RU" sz="1200" dirty="0">
                <a:latin typeface="Arial Narrow" pitchFamily="34" charset="0"/>
                <a:cs typeface="+mn-cs"/>
              </a:rPr>
              <a:t>Налицо трёхкратное возрастание КПД использования оборудования в целом и топлива (газ, дизель), </a:t>
            </a:r>
            <a:r>
              <a:rPr lang="en-US" sz="1200" dirty="0">
                <a:latin typeface="Arial Narrow" pitchFamily="34" charset="0"/>
                <a:cs typeface="+mn-cs"/>
              </a:rPr>
              <a:t>                                      </a:t>
            </a:r>
            <a:r>
              <a:rPr lang="ru-RU" sz="1200" dirty="0">
                <a:latin typeface="Arial Narrow" pitchFamily="34" charset="0"/>
                <a:cs typeface="+mn-cs"/>
              </a:rPr>
              <a:t>в частности, так как включение режимов </a:t>
            </a:r>
            <a:r>
              <a:rPr lang="ru-RU" sz="1200" dirty="0" err="1">
                <a:latin typeface="Arial Narrow" pitchFamily="34" charset="0"/>
                <a:cs typeface="+mn-cs"/>
              </a:rPr>
              <a:t>когенерации</a:t>
            </a:r>
            <a:r>
              <a:rPr lang="ru-RU" sz="1200" dirty="0">
                <a:latin typeface="Arial Narrow" pitchFamily="34" charset="0"/>
                <a:cs typeface="+mn-cs"/>
              </a:rPr>
              <a:t> или </a:t>
            </a:r>
            <a:r>
              <a:rPr lang="ru-RU" sz="1200" dirty="0" err="1">
                <a:latin typeface="Arial Narrow" pitchFamily="34" charset="0"/>
                <a:cs typeface="+mn-cs"/>
              </a:rPr>
              <a:t>тригенерации</a:t>
            </a:r>
            <a:r>
              <a:rPr lang="ru-RU" sz="1200" dirty="0">
                <a:latin typeface="Arial Narrow" pitchFamily="34" charset="0"/>
                <a:cs typeface="+mn-cs"/>
              </a:rPr>
              <a:t> в работу </a:t>
            </a:r>
            <a:r>
              <a:rPr lang="ru-RU" sz="1200" dirty="0" err="1">
                <a:latin typeface="Arial Narrow" pitchFamily="34" charset="0"/>
                <a:cs typeface="+mn-cs"/>
              </a:rPr>
              <a:t>микротурбин</a:t>
            </a:r>
            <a:r>
              <a:rPr lang="ru-RU" sz="1200" dirty="0">
                <a:latin typeface="Arial Narrow" pitchFamily="34" charset="0"/>
                <a:cs typeface="+mn-cs"/>
              </a:rPr>
              <a:t> </a:t>
            </a:r>
            <a:r>
              <a:rPr lang="en-US" sz="1200" dirty="0">
                <a:latin typeface="Arial Narrow" pitchFamily="34" charset="0"/>
                <a:cs typeface="+mn-cs"/>
              </a:rPr>
              <a:t>                                  </a:t>
            </a:r>
            <a:r>
              <a:rPr lang="ru-RU" sz="1200" dirty="0">
                <a:latin typeface="Arial Narrow" pitchFamily="34" charset="0"/>
                <a:cs typeface="+mn-cs"/>
              </a:rPr>
              <a:t>создаёт реальные условия для сбережения топлива, объём которого остаётся неизменным и при генерации </a:t>
            </a:r>
            <a:r>
              <a:rPr lang="en-US" sz="1200" dirty="0">
                <a:latin typeface="Arial Narrow" pitchFamily="34" charset="0"/>
                <a:cs typeface="+mn-cs"/>
              </a:rPr>
              <a:t>                   </a:t>
            </a:r>
            <a:r>
              <a:rPr lang="ru-RU" sz="1200" dirty="0">
                <a:latin typeface="Arial Narrow" pitchFamily="34" charset="0"/>
                <a:cs typeface="+mn-cs"/>
              </a:rPr>
              <a:t>3-х видов энергии  (то есть, расход топлива не требует дополнительного увеличения его объёма).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ru-RU" sz="1200" dirty="0">
                <a:latin typeface="Arial Narrow" pitchFamily="34" charset="0"/>
                <a:cs typeface="+mn-cs"/>
              </a:rPr>
              <a:t>Конструктивные особенности </a:t>
            </a:r>
            <a:r>
              <a:rPr lang="ru-RU" sz="1200" dirty="0" err="1">
                <a:latin typeface="Arial Narrow" pitchFamily="34" charset="0"/>
                <a:cs typeface="+mn-cs"/>
              </a:rPr>
              <a:t>микротурбин</a:t>
            </a:r>
            <a:r>
              <a:rPr lang="ru-RU" sz="1200" dirty="0">
                <a:latin typeface="Arial Narrow" pitchFamily="34" charset="0"/>
                <a:cs typeface="+mn-cs"/>
              </a:rPr>
              <a:t> на воздушных подшипниках являются определяющими при оценке эксплуатационных затрат, которые, практически, отсутствуют.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ru-RU" sz="1200" dirty="0">
                <a:latin typeface="Arial Narrow" pitchFamily="34" charset="0"/>
                <a:cs typeface="+mn-cs"/>
              </a:rPr>
              <a:t>Факторы ценовых различий тарифов на топливо в регионах определённым образом влияют на определение УДЕЛЬНЫХ КАПИТАЛЬНЫХ ВЛОЖЕНИЙ (УКП) в каждый киловатт суммарной энергетической мощности (электричество + тепло + холод), которую (суммарную мощность) вырабатывает автономная станция </a:t>
            </a:r>
            <a:r>
              <a:rPr lang="ru-RU" sz="1200" dirty="0" err="1">
                <a:latin typeface="Arial Narrow" pitchFamily="34" charset="0"/>
                <a:cs typeface="+mn-cs"/>
              </a:rPr>
              <a:t>электротеплоснабжения</a:t>
            </a:r>
            <a:r>
              <a:rPr lang="ru-RU" sz="1200" dirty="0">
                <a:latin typeface="Arial Narrow" pitchFamily="34" charset="0"/>
                <a:cs typeface="+mn-cs"/>
              </a:rPr>
              <a:t> на основе </a:t>
            </a:r>
            <a:r>
              <a:rPr lang="ru-RU" sz="1200" dirty="0" err="1">
                <a:latin typeface="Arial Narrow" pitchFamily="34" charset="0"/>
                <a:cs typeface="+mn-cs"/>
              </a:rPr>
              <a:t>микротурбинных</a:t>
            </a:r>
            <a:r>
              <a:rPr lang="ru-RU" sz="1200" dirty="0">
                <a:latin typeface="Arial Narrow" pitchFamily="34" charset="0"/>
                <a:cs typeface="+mn-cs"/>
              </a:rPr>
              <a:t> генераторов.</a:t>
            </a:r>
            <a:r>
              <a:rPr lang="en-US" sz="1200" dirty="0">
                <a:latin typeface="Arial Narrow" pitchFamily="34" charset="0"/>
                <a:cs typeface="+mn-cs"/>
              </a:rPr>
              <a:t>                                                                                    </a:t>
            </a:r>
            <a:r>
              <a:rPr lang="ru-RU" sz="1200" b="0" dirty="0">
                <a:cs typeface="+mn-cs"/>
              </a:rPr>
              <a:t>Понятие</a:t>
            </a:r>
            <a:r>
              <a:rPr lang="ru-RU" sz="1200" b="0" dirty="0">
                <a:latin typeface="Arial Narrow" pitchFamily="34" charset="0"/>
                <a:cs typeface="+mn-cs"/>
              </a:rPr>
              <a:t> </a:t>
            </a:r>
            <a:r>
              <a:rPr lang="ru-RU" sz="1600" dirty="0">
                <a:latin typeface="Arial Narrow" pitchFamily="34" charset="0"/>
                <a:cs typeface="+mn-cs"/>
              </a:rPr>
              <a:t>«УДЕЛЬНЫЕ КАПИТАЛЬНЫЕ ВЛОЖЕНИЯ (УКП) на </a:t>
            </a:r>
            <a:r>
              <a:rPr lang="en-US" sz="1800" dirty="0">
                <a:latin typeface="Arial Narrow" pitchFamily="34" charset="0"/>
                <a:cs typeface="+mn-cs"/>
              </a:rPr>
              <a:t>1</a:t>
            </a:r>
            <a:r>
              <a:rPr lang="ru-RU" sz="1600" dirty="0">
                <a:latin typeface="Arial Narrow" pitchFamily="34" charset="0"/>
                <a:cs typeface="+mn-cs"/>
              </a:rPr>
              <a:t>кВт суммарной энергетической мощности»,</a:t>
            </a:r>
            <a:r>
              <a:rPr lang="ru-RU" sz="1200" dirty="0">
                <a:latin typeface="Arial Narrow" pitchFamily="34" charset="0"/>
                <a:cs typeface="+mn-cs"/>
              </a:rPr>
              <a:t> введённые выше, в пункте “3”, </a:t>
            </a:r>
            <a:r>
              <a:rPr lang="ru-RU" sz="1600" dirty="0">
                <a:latin typeface="Arial Narrow" pitchFamily="34" charset="0"/>
                <a:cs typeface="+mn-cs"/>
              </a:rPr>
              <a:t>на практике фактически означает, что</a:t>
            </a:r>
            <a:r>
              <a:rPr lang="ru-RU" sz="1200" dirty="0">
                <a:latin typeface="Arial Narrow" pitchFamily="34" charset="0"/>
                <a:cs typeface="+mn-cs"/>
              </a:rPr>
              <a:t> с появлением </a:t>
            </a:r>
            <a:r>
              <a:rPr lang="ru-RU" sz="1200" dirty="0" err="1">
                <a:latin typeface="Arial Narrow" pitchFamily="34" charset="0"/>
                <a:cs typeface="+mn-cs"/>
              </a:rPr>
              <a:t>когенерационных</a:t>
            </a:r>
            <a:r>
              <a:rPr lang="ru-RU" sz="1200" dirty="0">
                <a:latin typeface="Arial Narrow" pitchFamily="34" charset="0"/>
                <a:cs typeface="+mn-cs"/>
              </a:rPr>
              <a:t> установок (</a:t>
            </a:r>
            <a:r>
              <a:rPr lang="ru-RU" sz="1200" dirty="0" err="1">
                <a:latin typeface="Arial Narrow" pitchFamily="34" charset="0"/>
                <a:cs typeface="+mn-cs"/>
              </a:rPr>
              <a:t>микротурбин</a:t>
            </a:r>
            <a:r>
              <a:rPr lang="ru-RU" sz="1200" dirty="0">
                <a:latin typeface="Arial Narrow" pitchFamily="34" charset="0"/>
                <a:cs typeface="+mn-cs"/>
              </a:rPr>
              <a:t>), вырабатывающих одновременно 2-3 вида энергии на одном и том же объёме топлива, </a:t>
            </a:r>
            <a:r>
              <a:rPr lang="ru-RU" sz="1600" dirty="0">
                <a:latin typeface="Arial Narrow" pitchFamily="34" charset="0"/>
                <a:cs typeface="+mn-cs"/>
              </a:rPr>
              <a:t>необходимо иметь показатель, характеризующий</a:t>
            </a:r>
            <a:r>
              <a:rPr lang="ru-RU" sz="1200" dirty="0">
                <a:latin typeface="Arial Narrow" pitchFamily="34" charset="0"/>
                <a:cs typeface="+mn-cs"/>
              </a:rPr>
              <a:t> не только сам процесс, но и </a:t>
            </a:r>
            <a:r>
              <a:rPr lang="ru-RU" sz="1200" b="0" dirty="0">
                <a:cs typeface="+mn-cs"/>
              </a:rPr>
              <a:t> </a:t>
            </a:r>
            <a:r>
              <a:rPr lang="ru-RU" sz="1600" dirty="0">
                <a:latin typeface="Arial Narrow" pitchFamily="34" charset="0"/>
                <a:cs typeface="+mn-cs"/>
              </a:rPr>
              <a:t>количественную </a:t>
            </a:r>
            <a:r>
              <a:rPr lang="ru-RU" sz="1200" i="1" dirty="0">
                <a:latin typeface="+mj-lt"/>
                <a:cs typeface="+mn-cs"/>
              </a:rPr>
              <a:t>его </a:t>
            </a:r>
            <a:r>
              <a:rPr lang="ru-RU" sz="1600" dirty="0">
                <a:latin typeface="Arial Narrow" pitchFamily="34" charset="0"/>
                <a:cs typeface="+mn-cs"/>
              </a:rPr>
              <a:t>оценку</a:t>
            </a:r>
            <a:r>
              <a:rPr lang="ru-RU" sz="1200" i="1" dirty="0">
                <a:latin typeface="+mj-lt"/>
                <a:cs typeface="+mn-cs"/>
              </a:rPr>
              <a:t>. </a:t>
            </a:r>
            <a:r>
              <a:rPr lang="ru-RU" sz="1200" dirty="0">
                <a:latin typeface="Arial Narrow" pitchFamily="34" charset="0"/>
                <a:cs typeface="+mn-cs"/>
              </a:rPr>
              <a:t>Такого рода показатель делает простым понимание  экономических преимуществ техники при рассмотрении её работы в различных режимах использования, а также упрощает анализ сравнительных характеристик.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1200" dirty="0">
                <a:latin typeface="Arial Narrow" pitchFamily="34" charset="0"/>
                <a:cs typeface="+mn-cs"/>
              </a:rPr>
              <a:t> </a:t>
            </a:r>
            <a:r>
              <a:rPr lang="ru-RU" sz="1200" dirty="0">
                <a:latin typeface="Arial Narrow" pitchFamily="34" charset="0"/>
                <a:cs typeface="+mn-cs"/>
              </a:rPr>
              <a:t>Как правило, УКП в 2</a:t>
            </a:r>
            <a:r>
              <a:rPr lang="ru-RU" sz="1200" dirty="0">
                <a:latin typeface="Arial Narrow" pitchFamily="34" charset="0"/>
                <a:cs typeface="Times New Roman" pitchFamily="18" charset="0"/>
              </a:rPr>
              <a:t>÷</a:t>
            </a:r>
            <a:r>
              <a:rPr lang="ru-RU" sz="1200" dirty="0">
                <a:latin typeface="Arial Narrow" pitchFamily="34" charset="0"/>
                <a:cs typeface="+mn-cs"/>
              </a:rPr>
              <a:t>3 раза ниже истинных капитальных вложений, и в натуральных значениях может </a:t>
            </a:r>
            <a:r>
              <a:rPr lang="en-US" sz="1200" dirty="0">
                <a:latin typeface="Arial Narrow" pitchFamily="34" charset="0"/>
                <a:cs typeface="+mn-cs"/>
              </a:rPr>
              <a:t>     	                	               </a:t>
            </a:r>
            <a:r>
              <a:rPr lang="ru-RU" sz="1200" dirty="0">
                <a:latin typeface="Arial Narrow" pitchFamily="34" charset="0"/>
                <a:cs typeface="+mn-cs"/>
              </a:rPr>
              <a:t>составлять </a:t>
            </a:r>
            <a:r>
              <a:rPr lang="en-US" sz="1200" dirty="0">
                <a:latin typeface="Arial Narrow" pitchFamily="34" charset="0"/>
                <a:cs typeface="+mn-cs"/>
              </a:rPr>
              <a:t>7</a:t>
            </a:r>
            <a:r>
              <a:rPr lang="ru-RU" sz="1200" dirty="0">
                <a:latin typeface="Arial Narrow" pitchFamily="34" charset="0"/>
                <a:cs typeface="+mn-cs"/>
              </a:rPr>
              <a:t>00</a:t>
            </a:r>
            <a:r>
              <a:rPr lang="ru-RU" sz="1200" dirty="0">
                <a:latin typeface="Arial Narrow" pitchFamily="34" charset="0"/>
                <a:cs typeface="Times New Roman" pitchFamily="18" charset="0"/>
              </a:rPr>
              <a:t>÷</a:t>
            </a:r>
            <a:r>
              <a:rPr lang="en-US" sz="1200" dirty="0">
                <a:latin typeface="Arial Narrow" pitchFamily="34" charset="0"/>
                <a:cs typeface="Times New Roman" pitchFamily="18" charset="0"/>
              </a:rPr>
              <a:t>9</a:t>
            </a:r>
            <a:r>
              <a:rPr lang="ru-RU" sz="1200" dirty="0">
                <a:latin typeface="Arial Narrow" pitchFamily="34" charset="0"/>
                <a:cs typeface="Times New Roman" pitchFamily="18" charset="0"/>
              </a:rPr>
              <a:t>00$ США на кВт суммарной энергетической мощности, вырабатываемой </a:t>
            </a:r>
            <a:r>
              <a:rPr lang="en-US" sz="1200" dirty="0">
                <a:latin typeface="Arial Narrow" pitchFamily="34" charset="0"/>
                <a:cs typeface="Times New Roman" pitchFamily="18" charset="0"/>
              </a:rPr>
              <a:t>  	                    	                </a:t>
            </a:r>
            <a:r>
              <a:rPr lang="ru-RU" sz="1200" dirty="0">
                <a:latin typeface="Arial Narrow" pitchFamily="34" charset="0"/>
                <a:cs typeface="Times New Roman" pitchFamily="18" charset="0"/>
              </a:rPr>
              <a:t>автономной </a:t>
            </a:r>
            <a:r>
              <a:rPr lang="ru-RU" sz="1200" dirty="0" err="1">
                <a:latin typeface="Arial Narrow" pitchFamily="34" charset="0"/>
                <a:cs typeface="Times New Roman" pitchFamily="18" charset="0"/>
              </a:rPr>
              <a:t>микротурбинной</a:t>
            </a:r>
            <a:r>
              <a:rPr lang="ru-RU" sz="1200" dirty="0">
                <a:latin typeface="Arial Narrow" pitchFamily="34" charset="0"/>
                <a:cs typeface="Times New Roman" pitchFamily="18" charset="0"/>
              </a:rPr>
              <a:t> системой. Такого рода количественные характеристики </a:t>
            </a:r>
            <a:r>
              <a:rPr lang="en-US" sz="1200" dirty="0">
                <a:latin typeface="Arial Narrow" pitchFamily="34" charset="0"/>
                <a:cs typeface="Times New Roman" pitchFamily="18" charset="0"/>
              </a:rPr>
              <a:t> 	    	                </a:t>
            </a:r>
            <a:r>
              <a:rPr lang="ru-RU" sz="1200" dirty="0">
                <a:latin typeface="Arial Narrow" pitchFamily="34" charset="0"/>
                <a:cs typeface="Times New Roman" pitchFamily="18" charset="0"/>
              </a:rPr>
              <a:t>наглядно демонстрируют экономическую целесообразность применения данного </a:t>
            </a:r>
            <a:r>
              <a:rPr lang="en-US" sz="1200" dirty="0">
                <a:latin typeface="Arial Narrow" pitchFamily="34" charset="0"/>
                <a:cs typeface="Times New Roman" pitchFamily="18" charset="0"/>
              </a:rPr>
              <a:t>    	                                    	                </a:t>
            </a:r>
            <a:r>
              <a:rPr lang="ru-RU" sz="1200" dirty="0">
                <a:latin typeface="Arial Narrow" pitchFamily="34" charset="0"/>
                <a:cs typeface="Times New Roman" pitchFamily="18" charset="0"/>
              </a:rPr>
              <a:t>вида оборудования, а точнее, его кластера, при условии использования техники в </a:t>
            </a:r>
            <a:r>
              <a:rPr lang="en-US" sz="1200" dirty="0">
                <a:latin typeface="Arial Narrow" pitchFamily="34" charset="0"/>
                <a:cs typeface="Times New Roman" pitchFamily="18" charset="0"/>
              </a:rPr>
              <a:t>    	                                                                                      	                </a:t>
            </a:r>
            <a:r>
              <a:rPr lang="ru-RU" sz="1200" dirty="0">
                <a:latin typeface="Arial Narrow" pitchFamily="34" charset="0"/>
                <a:cs typeface="Times New Roman" pitchFamily="18" charset="0"/>
              </a:rPr>
              <a:t>режимах </a:t>
            </a:r>
            <a:r>
              <a:rPr lang="en-US" sz="12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200" dirty="0">
                <a:latin typeface="Arial Narrow" pitchFamily="34" charset="0"/>
                <a:cs typeface="Times New Roman" pitchFamily="18" charset="0"/>
              </a:rPr>
              <a:t>генерации, как минимум, двух видов энергии.</a:t>
            </a:r>
            <a:r>
              <a:rPr lang="ru-RU" sz="1200" dirty="0">
                <a:latin typeface="Arial Narrow" pitchFamily="34" charset="0"/>
                <a:cs typeface="+mn-cs"/>
              </a:rPr>
              <a:t> </a:t>
            </a:r>
          </a:p>
          <a:p>
            <a:pPr marL="457200" indent="-457200">
              <a:spcBef>
                <a:spcPct val="50000"/>
              </a:spcBef>
              <a:defRPr/>
            </a:pPr>
            <a:endParaRPr lang="ru-RU" sz="1200" dirty="0">
              <a:latin typeface="Arial Narrow" pitchFamily="34" charset="0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24866">
    <p:zoom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8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8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8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8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54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54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5FFF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9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54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54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5FFF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4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8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8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8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8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4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" fill="hold"/>
                                        <p:tgtEl>
                                          <p:spTgt spid="5488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" fill="hold"/>
                                        <p:tgtEl>
                                          <p:spTgt spid="5488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88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75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88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88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88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75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88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88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88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9E17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75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488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88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22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75"/>
                            </p:stCondLst>
                            <p:childTnLst>
                              <p:par>
                                <p:cTn id="5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88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88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88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9E17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75"/>
                            </p:stCondLst>
                            <p:childTnLst>
                              <p:par>
                                <p:cTn id="5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5488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88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22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75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488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88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22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75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4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75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54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75"/>
                            </p:stCondLst>
                            <p:childTnLst>
                              <p:par>
                                <p:cTn id="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48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75"/>
                            </p:stCondLst>
                            <p:childTnLst>
                              <p:par>
                                <p:cTn id="7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48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75"/>
                            </p:stCondLst>
                            <p:childTnLst>
                              <p:par>
                                <p:cTn id="8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54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"/>
                            </p:stCondLst>
                            <p:childTnLst>
                              <p:par>
                                <p:cTn id="8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"/>
                            </p:stCondLst>
                            <p:childTnLst>
                              <p:par>
                                <p:cTn id="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"/>
                            </p:stCondLst>
                            <p:childTnLst>
                              <p:par>
                                <p:cTn id="9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"/>
                            </p:stCondLst>
                            <p:childTnLst>
                              <p:par>
                                <p:cTn id="9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54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54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54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54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6" grpId="0" animBg="1" autoUpdateAnimBg="0"/>
      <p:bldP spid="548867" grpId="0" autoUpdateAnimBg="0"/>
      <p:bldP spid="548868" grpId="0" autoUpdateAnimBg="0"/>
      <p:bldP spid="548869" grpId="0" autoUpdateAnimBg="0"/>
      <p:bldP spid="548870" grpId="0" autoUpdateAnimBg="0"/>
      <p:bldP spid="548878" grpId="0" autoUpdateAnimBg="0"/>
      <p:bldP spid="548879" grpId="0" autoUpdateAnimBg="0"/>
      <p:bldP spid="548882" grpId="0" autoUpdateAnimBg="0"/>
      <p:bldP spid="548888" grpId="0" build="p" autoUpdateAnimBg="0" advAuto="0"/>
      <p:bldP spid="548906" grpId="0" autoUpdateAnimBg="0"/>
      <p:bldP spid="548914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Text Box 1026" descr="Бумажный пакет"/>
          <p:cNvSpPr txBox="1">
            <a:spLocks noChangeArrowheads="1"/>
          </p:cNvSpPr>
          <p:nvPr/>
        </p:nvSpPr>
        <p:spPr bwMode="auto">
          <a:xfrm>
            <a:off x="304800" y="0"/>
            <a:ext cx="8610600" cy="65532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552963" name="Rectangle 1027"/>
          <p:cNvSpPr>
            <a:spLocks noChangeArrowheads="1"/>
          </p:cNvSpPr>
          <p:nvPr/>
        </p:nvSpPr>
        <p:spPr bwMode="auto">
          <a:xfrm>
            <a:off x="685800" y="990600"/>
            <a:ext cx="7772400" cy="609600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flood" dir="t">
                <a:rot lat="0" lon="0" rev="3600000"/>
              </a:lightRig>
            </a:scene3d>
            <a:sp3d extrusionH="57150" prstMaterial="powder">
              <a:bevelT w="82550" h="38100" prst="coolSlant"/>
            </a:sp3d>
          </a:bodyPr>
          <a:lstStyle/>
          <a:p>
            <a:pPr algn="just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ru-RU" sz="4000" b="0" dirty="0"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imes New Roman" pitchFamily="18" charset="0"/>
                <a:cs typeface="+mn-cs"/>
              </a:rPr>
              <a:t>                    </a:t>
            </a:r>
            <a:r>
              <a:rPr lang="ru-RU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+mn-cs"/>
              </a:rPr>
              <a:t>ПАРАМЕТРЫ</a:t>
            </a:r>
          </a:p>
        </p:txBody>
      </p:sp>
      <p:sp>
        <p:nvSpPr>
          <p:cNvPr id="552964" name="Text Box 1028"/>
          <p:cNvSpPr txBox="1">
            <a:spLocks noChangeArrowheads="1"/>
          </p:cNvSpPr>
          <p:nvPr/>
        </p:nvSpPr>
        <p:spPr bwMode="auto">
          <a:xfrm>
            <a:off x="5867400" y="1219200"/>
            <a:ext cx="2590800" cy="457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ood" dir="t">
                <a:rot lat="0" lon="0" rev="3600000"/>
              </a:lightRig>
            </a:scene3d>
            <a:sp3d extrusionH="57150" prstMaterial="powder">
              <a:bevelT w="82550" h="38100" prst="coolSlant"/>
            </a:sp3d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+mn-cs"/>
              </a:rPr>
              <a:t>ЗНАЧЕНИЯ</a:t>
            </a:r>
          </a:p>
        </p:txBody>
      </p:sp>
      <p:sp>
        <p:nvSpPr>
          <p:cNvPr id="552965" name="Rectangle 1029"/>
          <p:cNvSpPr>
            <a:spLocks noChangeArrowheads="1"/>
          </p:cNvSpPr>
          <p:nvPr/>
        </p:nvSpPr>
        <p:spPr bwMode="auto">
          <a:xfrm>
            <a:off x="685800" y="1600200"/>
            <a:ext cx="7772400" cy="3810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flood" dir="t">
                <a:rot lat="0" lon="0" rev="4200000"/>
              </a:lightRig>
            </a:scene3d>
            <a:sp3d extrusionH="57150" prstMaterial="powder">
              <a:bevelT w="38100" h="38100" prst="angle"/>
            </a:sp3d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ru-RU" sz="2000" dirty="0">
                <a:latin typeface="Times New Roman" pitchFamily="18" charset="0"/>
                <a:cs typeface="+mn-cs"/>
              </a:rPr>
              <a:t>                                 </a:t>
            </a:r>
            <a:r>
              <a:rPr lang="ru-RU" sz="1800" dirty="0">
                <a:solidFill>
                  <a:srgbClr val="FFCC99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dist="38100" dir="13500000" algn="br">
                    <a:srgbClr val="FFDDBB"/>
                  </a:outerShdw>
                  <a:reflection/>
                  <a:softEdge rad="0"/>
                </a:effectLst>
                <a:latin typeface="Sylfaen" pitchFamily="18" charset="0"/>
                <a:cs typeface="+mn-cs"/>
              </a:rPr>
              <a:t>УДЕЛЬНЫЙ           РАСХОД           ТОПЛИВА</a:t>
            </a:r>
          </a:p>
        </p:txBody>
      </p:sp>
      <p:sp>
        <p:nvSpPr>
          <p:cNvPr id="552966" name="Rectangle 1030" descr="Белый мрамор"/>
          <p:cNvSpPr>
            <a:spLocks noChangeArrowheads="1"/>
          </p:cNvSpPr>
          <p:nvPr/>
        </p:nvSpPr>
        <p:spPr bwMode="auto">
          <a:xfrm>
            <a:off x="685800" y="1981200"/>
            <a:ext cx="7772400" cy="1600200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Эксплуатационный, из расчёта на 1 кВт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генерируемой                    0, 338       электроэнергии </a:t>
            </a:r>
            <a:r>
              <a:rPr lang="en-US" sz="1600">
                <a:latin typeface="Times New Roman" pitchFamily="18" charset="0"/>
              </a:rPr>
              <a:t>                                                                                             </a:t>
            </a:r>
            <a:r>
              <a:rPr lang="ru-RU" sz="1600">
                <a:latin typeface="Times New Roman" pitchFamily="18" charset="0"/>
              </a:rPr>
              <a:t>нм</a:t>
            </a:r>
            <a:r>
              <a:rPr lang="ru-RU" sz="1600" baseline="30000">
                <a:latin typeface="Times New Roman" pitchFamily="18" charset="0"/>
              </a:rPr>
              <a:t>3</a:t>
            </a:r>
            <a:r>
              <a:rPr lang="ru-RU" sz="1600">
                <a:latin typeface="Times New Roman" pitchFamily="18" charset="0"/>
              </a:rPr>
              <a:t>/кВт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 час    </a:t>
            </a:r>
            <a:endParaRPr lang="en-US" sz="160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В том числе, на 1 кВт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утилизируемой, в процессе когенера-           0, 216                                                       ции, тепловой энергии                                                                           </a:t>
            </a:r>
            <a:r>
              <a:rPr lang="en-US" sz="1600">
                <a:latin typeface="Times New Roman" pitchFamily="18" charset="0"/>
              </a:rPr>
              <a:t>       </a:t>
            </a:r>
            <a:r>
              <a:rPr lang="ru-RU" sz="1600">
                <a:latin typeface="Times New Roman" pitchFamily="18" charset="0"/>
              </a:rPr>
              <a:t>нм</a:t>
            </a:r>
            <a:r>
              <a:rPr lang="ru-RU" sz="1600" baseline="30000">
                <a:latin typeface="Times New Roman" pitchFamily="18" charset="0"/>
              </a:rPr>
              <a:t>3</a:t>
            </a:r>
            <a:r>
              <a:rPr lang="ru-RU" sz="1600">
                <a:latin typeface="Times New Roman" pitchFamily="18" charset="0"/>
              </a:rPr>
              <a:t> /кВт</a:t>
            </a:r>
            <a:r>
              <a:rPr lang="en-US" sz="1600" baseline="-25000">
                <a:latin typeface="Times New Roman" pitchFamily="18" charset="0"/>
              </a:rPr>
              <a:t>q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ru-RU" sz="1600">
              <a:latin typeface="Times New Roman" pitchFamily="18" charset="0"/>
            </a:endParaRPr>
          </a:p>
        </p:txBody>
      </p:sp>
      <p:sp>
        <p:nvSpPr>
          <p:cNvPr id="552967" name="Line 1031"/>
          <p:cNvSpPr>
            <a:spLocks noChangeShapeType="1"/>
          </p:cNvSpPr>
          <p:nvPr/>
        </p:nvSpPr>
        <p:spPr bwMode="auto">
          <a:xfrm>
            <a:off x="685800" y="1219200"/>
            <a:ext cx="0" cy="4343400"/>
          </a:xfrm>
          <a:prstGeom prst="line">
            <a:avLst/>
          </a:prstGeom>
          <a:noFill/>
          <a:ln w="44450" cap="sq">
            <a:solidFill>
              <a:srgbClr val="002498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9704" name="Line 1032"/>
          <p:cNvSpPr>
            <a:spLocks noChangeShapeType="1"/>
          </p:cNvSpPr>
          <p:nvPr/>
        </p:nvSpPr>
        <p:spPr bwMode="auto">
          <a:xfrm>
            <a:off x="685800" y="1981200"/>
            <a:ext cx="7773988" cy="1588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8E002F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9705" name="Line 1033"/>
          <p:cNvSpPr>
            <a:spLocks noChangeShapeType="1"/>
          </p:cNvSpPr>
          <p:nvPr/>
        </p:nvSpPr>
        <p:spPr bwMode="auto">
          <a:xfrm>
            <a:off x="685800" y="1219200"/>
            <a:ext cx="7773988" cy="1588"/>
          </a:xfrm>
          <a:prstGeom prst="line">
            <a:avLst/>
          </a:prstGeom>
          <a:noFill/>
          <a:ln w="88900" cap="sq">
            <a:pattFill prst="wdUpDiag">
              <a:fgClr>
                <a:schemeClr val="bg2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9706" name="Line 1034"/>
          <p:cNvSpPr>
            <a:spLocks noChangeShapeType="1"/>
          </p:cNvSpPr>
          <p:nvPr/>
        </p:nvSpPr>
        <p:spPr bwMode="auto">
          <a:xfrm>
            <a:off x="685800" y="1600200"/>
            <a:ext cx="7773988" cy="1588"/>
          </a:xfrm>
          <a:prstGeom prst="line">
            <a:avLst/>
          </a:prstGeom>
          <a:noFill/>
          <a:ln w="57150" cap="sq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9707" name="Line 1035"/>
          <p:cNvSpPr>
            <a:spLocks noChangeShapeType="1"/>
          </p:cNvSpPr>
          <p:nvPr/>
        </p:nvSpPr>
        <p:spPr bwMode="auto">
          <a:xfrm>
            <a:off x="685800" y="2590800"/>
            <a:ext cx="7772400" cy="0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922E65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9708" name="Line 1036"/>
          <p:cNvSpPr>
            <a:spLocks noChangeShapeType="1"/>
          </p:cNvSpPr>
          <p:nvPr/>
        </p:nvSpPr>
        <p:spPr bwMode="auto">
          <a:xfrm>
            <a:off x="685800" y="3200400"/>
            <a:ext cx="7772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9709" name="Line 1037"/>
          <p:cNvSpPr>
            <a:spLocks noChangeShapeType="1"/>
          </p:cNvSpPr>
          <p:nvPr/>
        </p:nvSpPr>
        <p:spPr bwMode="auto">
          <a:xfrm>
            <a:off x="8458200" y="1219200"/>
            <a:ext cx="0" cy="4343400"/>
          </a:xfrm>
          <a:prstGeom prst="line">
            <a:avLst/>
          </a:prstGeom>
          <a:noFill/>
          <a:ln w="57150" cap="sq">
            <a:solidFill>
              <a:srgbClr val="002498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52974" name="Rectangle 1038"/>
          <p:cNvSpPr>
            <a:spLocks noChangeArrowheads="1"/>
          </p:cNvSpPr>
          <p:nvPr/>
        </p:nvSpPr>
        <p:spPr bwMode="auto">
          <a:xfrm>
            <a:off x="685800" y="3124200"/>
            <a:ext cx="7772400" cy="3810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31750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flood" dir="t">
                <a:rot lat="0" lon="0" rev="4200000"/>
              </a:lightRig>
            </a:scene3d>
            <a:sp3d extrusionH="57150" prstMaterial="powder">
              <a:bevelT w="38100" h="38100" prst="angle"/>
            </a:sp3d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ru-RU" sz="2000" dirty="0"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imes New Roman" pitchFamily="18" charset="0"/>
                <a:cs typeface="+mn-cs"/>
              </a:rPr>
              <a:t>                             </a:t>
            </a:r>
            <a:r>
              <a:rPr lang="ru-RU" sz="1800" dirty="0">
                <a:solidFill>
                  <a:srgbClr val="FFCC99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dist="38100" dir="13500000" algn="br">
                    <a:srgbClr val="FFDDBB"/>
                  </a:outerShdw>
                  <a:softEdge rad="0"/>
                </a:effectLst>
                <a:latin typeface="Sylfaen" pitchFamily="18" charset="0"/>
                <a:cs typeface="+mn-cs"/>
              </a:rPr>
              <a:t>УДЕЛЬНЫЕ    ЭКСПЛУАТАЦИОННЫЕ  ЗАТРАТЫ   </a:t>
            </a:r>
          </a:p>
        </p:txBody>
      </p:sp>
      <p:sp>
        <p:nvSpPr>
          <p:cNvPr id="552975" name="Rectangle 1039" descr="Белый мрамор"/>
          <p:cNvSpPr>
            <a:spLocks noChangeArrowheads="1"/>
          </p:cNvSpPr>
          <p:nvPr/>
        </p:nvSpPr>
        <p:spPr bwMode="auto">
          <a:xfrm>
            <a:off x="685800" y="3505200"/>
            <a:ext cx="7772400" cy="762000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По расходу топлива при тарифе 1, 33 руб. за 1 нм</a:t>
            </a:r>
            <a:r>
              <a:rPr lang="ru-RU" sz="1600" baseline="30000">
                <a:latin typeface="Times New Roman" pitchFamily="18" charset="0"/>
              </a:rPr>
              <a:t>3</a:t>
            </a:r>
            <a:r>
              <a:rPr lang="ru-RU" sz="1600">
                <a:latin typeface="Times New Roman" pitchFamily="18" charset="0"/>
              </a:rPr>
              <a:t> газа:</a:t>
            </a:r>
            <a:r>
              <a:rPr lang="en-US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</a:rPr>
              <a:t>                            0, 45</a:t>
            </a:r>
            <a:r>
              <a:rPr lang="en-US" sz="1600">
                <a:latin typeface="Times New Roman" pitchFamily="18" charset="0"/>
              </a:rPr>
              <a:t> </a:t>
            </a:r>
            <a:endParaRPr lang="ru-RU" sz="160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                              </a:t>
            </a:r>
            <a:r>
              <a:rPr lang="en-US" sz="1600">
                <a:latin typeface="Times New Roman" pitchFamily="18" charset="0"/>
              </a:rPr>
              <a:t>0</a:t>
            </a:r>
            <a:r>
              <a:rPr lang="ru-RU" sz="1600">
                <a:latin typeface="Times New Roman" pitchFamily="18" charset="0"/>
              </a:rPr>
              <a:t>, </a:t>
            </a:r>
            <a:r>
              <a:rPr lang="en-US" sz="1600">
                <a:latin typeface="Times New Roman" pitchFamily="18" charset="0"/>
              </a:rPr>
              <a:t>338</a:t>
            </a:r>
            <a:r>
              <a:rPr lang="ru-RU" sz="1600">
                <a:latin typeface="Times New Roman" pitchFamily="18" charset="0"/>
              </a:rPr>
              <a:t>нм</a:t>
            </a:r>
            <a:r>
              <a:rPr lang="ru-RU" sz="1600" baseline="30000">
                <a:latin typeface="Times New Roman" pitchFamily="18" charset="0"/>
              </a:rPr>
              <a:t>3</a:t>
            </a:r>
            <a:r>
              <a:rPr lang="ru-RU" sz="1600">
                <a:latin typeface="Times New Roman" pitchFamily="18" charset="0"/>
              </a:rPr>
              <a:t> /кВт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х 1, 33 руб.                                    руб/ 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  </a:t>
            </a:r>
          </a:p>
        </p:txBody>
      </p:sp>
      <p:sp>
        <p:nvSpPr>
          <p:cNvPr id="29712" name="Line 1040"/>
          <p:cNvSpPr>
            <a:spLocks noChangeShapeType="1"/>
          </p:cNvSpPr>
          <p:nvPr/>
        </p:nvSpPr>
        <p:spPr bwMode="auto">
          <a:xfrm>
            <a:off x="685800" y="3505200"/>
            <a:ext cx="7772400" cy="0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8E0000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9713" name="Line 1041"/>
          <p:cNvSpPr>
            <a:spLocks noChangeShapeType="1"/>
          </p:cNvSpPr>
          <p:nvPr/>
        </p:nvSpPr>
        <p:spPr bwMode="auto">
          <a:xfrm>
            <a:off x="685800" y="4267200"/>
            <a:ext cx="7772400" cy="0"/>
          </a:xfrm>
          <a:prstGeom prst="line">
            <a:avLst/>
          </a:prstGeom>
          <a:noFill/>
          <a:ln w="34925" cap="sq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52978" name="Rectangle 1042" descr="Белый мрамор"/>
          <p:cNvSpPr>
            <a:spLocks noChangeArrowheads="1"/>
          </p:cNvSpPr>
          <p:nvPr/>
        </p:nvSpPr>
        <p:spPr bwMode="auto">
          <a:xfrm>
            <a:off x="685800" y="4191000"/>
            <a:ext cx="7772400" cy="1447800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47625">
            <a:pattFill prst="wdUpDiag">
              <a:fgClr>
                <a:schemeClr val="hlink"/>
              </a:fgClr>
              <a:bgClr>
                <a:srgbClr val="922E65"/>
              </a:bgClr>
            </a:patt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На техническое обслуживание, с  периодичностью                                     0, 09          каждые 8000 часов эксплуатации                                                              руб/ 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 u="sng">
                <a:latin typeface="Times New Roman" pitchFamily="18" charset="0"/>
              </a:rPr>
              <a:t>ИТОГО:</a:t>
            </a:r>
            <a:r>
              <a:rPr lang="ru-RU" sz="1600">
                <a:latin typeface="Times New Roman" pitchFamily="18" charset="0"/>
              </a:rPr>
              <a:t>  </a:t>
            </a:r>
            <a:r>
              <a:rPr lang="ru-RU" sz="1400">
                <a:latin typeface="Times New Roman" pitchFamily="18" charset="0"/>
              </a:rPr>
              <a:t>эксплуатационная себестоимость  производства </a:t>
            </a:r>
            <a:r>
              <a:rPr lang="en-US" sz="1400">
                <a:latin typeface="Times New Roman" pitchFamily="18" charset="0"/>
              </a:rPr>
              <a:t>                     </a:t>
            </a:r>
            <a:r>
              <a:rPr lang="ru-RU" sz="1400">
                <a:latin typeface="Times New Roman" pitchFamily="18" charset="0"/>
              </a:rPr>
              <a:t>     </a:t>
            </a:r>
            <a:r>
              <a:rPr lang="en-US" sz="1400">
                <a:latin typeface="Times New Roman" pitchFamily="18" charset="0"/>
              </a:rPr>
              <a:t> </a:t>
            </a:r>
            <a:r>
              <a:rPr lang="ru-RU" sz="1400">
                <a:latin typeface="Times New Roman" pitchFamily="18" charset="0"/>
              </a:rPr>
              <a:t>                     </a:t>
            </a:r>
            <a:r>
              <a:rPr lang="en-US" sz="1400">
                <a:latin typeface="Times New Roman" pitchFamily="18" charset="0"/>
              </a:rPr>
              <a:t> </a:t>
            </a:r>
            <a:r>
              <a:rPr lang="ru-RU" sz="1400">
                <a:latin typeface="Times New Roman" pitchFamily="18" charset="0"/>
              </a:rPr>
              <a:t>электрической + тепловой энергий                                                                      </a:t>
            </a:r>
            <a:r>
              <a:rPr lang="en-US" sz="1400">
                <a:latin typeface="Times New Roman" pitchFamily="18" charset="0"/>
              </a:rPr>
              <a:t> </a:t>
            </a:r>
            <a:r>
              <a:rPr lang="ru-RU" sz="1400">
                <a:latin typeface="Times New Roman" pitchFamily="18" charset="0"/>
              </a:rPr>
              <a:t>0, 54</a:t>
            </a:r>
            <a:r>
              <a:rPr lang="en-US" sz="1400">
                <a:latin typeface="Times New Roman" pitchFamily="18" charset="0"/>
              </a:rPr>
              <a:t> </a:t>
            </a:r>
            <a:r>
              <a:rPr lang="ru-RU" sz="1400">
                <a:latin typeface="Times New Roman" pitchFamily="18" charset="0"/>
              </a:rPr>
              <a:t>руб/ кВт</a:t>
            </a:r>
            <a:r>
              <a:rPr lang="ru-RU" sz="1400" baseline="-25000">
                <a:latin typeface="Times New Roman" pitchFamily="18" charset="0"/>
              </a:rPr>
              <a:t>е</a:t>
            </a:r>
            <a:r>
              <a:rPr lang="ru-RU" sz="1400">
                <a:latin typeface="Times New Roman" pitchFamily="18" charset="0"/>
              </a:rPr>
              <a:t>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400">
                <a:latin typeface="Times New Roman" pitchFamily="18" charset="0"/>
              </a:rPr>
              <a:t> час</a:t>
            </a:r>
            <a:endParaRPr lang="ru-RU" sz="160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ru-RU" sz="160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ru-RU" sz="140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400">
                <a:latin typeface="Times New Roman" pitchFamily="18" charset="0"/>
              </a:rPr>
              <a:t>                                                                                                                                       </a:t>
            </a:r>
            <a:endParaRPr lang="en-US" sz="140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ru-RU" sz="160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ru-RU" sz="1600">
              <a:latin typeface="Times New Roman" pitchFamily="18" charset="0"/>
            </a:endParaRPr>
          </a:p>
        </p:txBody>
      </p:sp>
      <p:sp>
        <p:nvSpPr>
          <p:cNvPr id="29715" name="Line 1043"/>
          <p:cNvSpPr>
            <a:spLocks noChangeShapeType="1"/>
          </p:cNvSpPr>
          <p:nvPr/>
        </p:nvSpPr>
        <p:spPr bwMode="auto">
          <a:xfrm>
            <a:off x="685800" y="4800600"/>
            <a:ext cx="7772400" cy="0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922E65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9716" name="Line 1044"/>
          <p:cNvSpPr>
            <a:spLocks noChangeShapeType="1"/>
          </p:cNvSpPr>
          <p:nvPr/>
        </p:nvSpPr>
        <p:spPr bwMode="auto">
          <a:xfrm>
            <a:off x="609600" y="5562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9717" name="Text Box 1045" descr="Широкий диагональный 2"/>
          <p:cNvSpPr txBox="1">
            <a:spLocks noChangeArrowheads="1"/>
          </p:cNvSpPr>
          <p:nvPr/>
        </p:nvSpPr>
        <p:spPr bwMode="auto">
          <a:xfrm flipH="1">
            <a:off x="6629400" y="1143000"/>
            <a:ext cx="76200" cy="496888"/>
          </a:xfrm>
          <a:prstGeom prst="rect">
            <a:avLst/>
          </a:prstGeom>
          <a:pattFill prst="wdUpDiag">
            <a:fgClr>
              <a:srgbClr val="FF6600"/>
            </a:fgClr>
            <a:bgClr>
              <a:srgbClr val="831336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9718" name="Text Box 1046" descr="Широкий диагональный 2"/>
          <p:cNvSpPr txBox="1">
            <a:spLocks noChangeArrowheads="1"/>
          </p:cNvSpPr>
          <p:nvPr/>
        </p:nvSpPr>
        <p:spPr bwMode="auto">
          <a:xfrm flipH="1">
            <a:off x="6629400" y="1981200"/>
            <a:ext cx="76200" cy="1219200"/>
          </a:xfrm>
          <a:prstGeom prst="rect">
            <a:avLst/>
          </a:prstGeom>
          <a:pattFill prst="wdUpDiag">
            <a:fgClr>
              <a:srgbClr val="FF6600"/>
            </a:fgClr>
            <a:bgClr>
              <a:srgbClr val="831336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9719" name="Text Box 1047" descr="Широкий диагональный 2"/>
          <p:cNvSpPr txBox="1">
            <a:spLocks noChangeArrowheads="1"/>
          </p:cNvSpPr>
          <p:nvPr/>
        </p:nvSpPr>
        <p:spPr bwMode="auto">
          <a:xfrm flipH="1">
            <a:off x="6629400" y="3505200"/>
            <a:ext cx="76200" cy="1958975"/>
          </a:xfrm>
          <a:prstGeom prst="rect">
            <a:avLst/>
          </a:prstGeom>
          <a:pattFill prst="wdUpDiag">
            <a:fgClr>
              <a:srgbClr val="FF6600"/>
            </a:fgClr>
            <a:bgClr>
              <a:srgbClr val="831336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552984" name="Rectangle 1048"/>
          <p:cNvSpPr>
            <a:spLocks noChangeArrowheads="1"/>
          </p:cNvSpPr>
          <p:nvPr/>
        </p:nvSpPr>
        <p:spPr bwMode="auto">
          <a:xfrm>
            <a:off x="381000" y="228600"/>
            <a:ext cx="8610600" cy="990600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>
                <a:solidFill>
                  <a:schemeClr val="tx2"/>
                </a:solidFill>
                <a:latin typeface="Times New Roman" pitchFamily="18" charset="0"/>
              </a:rPr>
              <a:t>УДЕЛЬНЫЕ ТЕХНИКО - ЭКОНОМИЧЕСКИЕ ПОКАЗАТЕЛИ ПРИ ЭКСПЛУАТАЦИИ АВТОНОМНОЙ ЭНЕРГОСИСТЕМЫ </a:t>
            </a:r>
          </a:p>
          <a:p>
            <a:r>
              <a:rPr lang="ru-RU" sz="2000">
                <a:solidFill>
                  <a:schemeClr val="tx2"/>
                </a:solidFill>
                <a:latin typeface="Times New Roman" pitchFamily="18" charset="0"/>
              </a:rPr>
              <a:t>КЛАСТЕРА МИКРОТУРБИН модели С 65 </a:t>
            </a:r>
          </a:p>
        </p:txBody>
      </p:sp>
      <p:pic>
        <p:nvPicPr>
          <p:cNvPr id="552985" name="Picture 1049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6" name="Picture 1050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7" name="Picture 1051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8" name="Picture 1052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9" name="Picture 1053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6" name="Text Box 1054"/>
          <p:cNvSpPr txBox="1">
            <a:spLocks noChangeArrowheads="1"/>
          </p:cNvSpPr>
          <p:nvPr/>
        </p:nvSpPr>
        <p:spPr bwMode="auto">
          <a:xfrm rot="5400000">
            <a:off x="4419600" y="-4419600"/>
            <a:ext cx="304800" cy="91440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6500">
                <a:srgbClr val="FFA800"/>
              </a:gs>
              <a:gs pos="14000">
                <a:srgbClr val="825600"/>
              </a:gs>
              <a:gs pos="21500">
                <a:srgbClr val="FFA800"/>
              </a:gs>
              <a:gs pos="28999">
                <a:srgbClr val="825600"/>
              </a:gs>
              <a:gs pos="36000">
                <a:srgbClr val="FFA800"/>
              </a:gs>
              <a:gs pos="43500">
                <a:srgbClr val="825600"/>
              </a:gs>
              <a:gs pos="50000">
                <a:srgbClr val="FFA800"/>
              </a:gs>
              <a:gs pos="56500">
                <a:srgbClr val="825600"/>
              </a:gs>
              <a:gs pos="64000">
                <a:srgbClr val="FFA800"/>
              </a:gs>
              <a:gs pos="71001">
                <a:srgbClr val="825600"/>
              </a:gs>
              <a:gs pos="78500">
                <a:srgbClr val="FFA800"/>
              </a:gs>
              <a:gs pos="86000">
                <a:srgbClr val="825600"/>
              </a:gs>
              <a:gs pos="93500">
                <a:srgbClr val="FFA800"/>
              </a:gs>
              <a:gs pos="100000">
                <a:srgbClr val="825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9727" name="Text Box 1055"/>
          <p:cNvSpPr txBox="1"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9728" name="Text Box 1056"/>
          <p:cNvSpPr txBox="1">
            <a:spLocks noChangeArrowheads="1"/>
          </p:cNvSpPr>
          <p:nvPr/>
        </p:nvSpPr>
        <p:spPr bwMode="auto">
          <a:xfrm>
            <a:off x="8915400" y="0"/>
            <a:ext cx="457200" cy="68580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9729" name="Text Box 1057"/>
          <p:cNvSpPr txBox="1">
            <a:spLocks noChangeArrowheads="1"/>
          </p:cNvSpPr>
          <p:nvPr/>
        </p:nvSpPr>
        <p:spPr bwMode="auto">
          <a:xfrm>
            <a:off x="990600" y="5867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endParaRPr lang="ru-RU" sz="1800"/>
          </a:p>
        </p:txBody>
      </p:sp>
      <p:sp>
        <p:nvSpPr>
          <p:cNvPr id="29730" name="Text Box 1058"/>
          <p:cNvSpPr txBox="1">
            <a:spLocks noChangeArrowheads="1"/>
          </p:cNvSpPr>
          <p:nvPr/>
        </p:nvSpPr>
        <p:spPr bwMode="auto">
          <a:xfrm rot="5400000">
            <a:off x="4419600" y="-4419600"/>
            <a:ext cx="304800" cy="91440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6500">
                <a:srgbClr val="FFA800"/>
              </a:gs>
              <a:gs pos="14000">
                <a:srgbClr val="825600"/>
              </a:gs>
              <a:gs pos="21500">
                <a:srgbClr val="FFA800"/>
              </a:gs>
              <a:gs pos="28999">
                <a:srgbClr val="825600"/>
              </a:gs>
              <a:gs pos="36000">
                <a:srgbClr val="FFA800"/>
              </a:gs>
              <a:gs pos="43500">
                <a:srgbClr val="825600"/>
              </a:gs>
              <a:gs pos="50000">
                <a:srgbClr val="FFA800"/>
              </a:gs>
              <a:gs pos="56500">
                <a:srgbClr val="825600"/>
              </a:gs>
              <a:gs pos="64000">
                <a:srgbClr val="FFA800"/>
              </a:gs>
              <a:gs pos="71001">
                <a:srgbClr val="825600"/>
              </a:gs>
              <a:gs pos="78500">
                <a:srgbClr val="FFA800"/>
              </a:gs>
              <a:gs pos="86000">
                <a:srgbClr val="825600"/>
              </a:gs>
              <a:gs pos="93500">
                <a:srgbClr val="FFA800"/>
              </a:gs>
              <a:gs pos="100000">
                <a:srgbClr val="825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29731" name="Text Box 1059"/>
          <p:cNvSpPr txBox="1">
            <a:spLocks noChangeArrowheads="1"/>
          </p:cNvSpPr>
          <p:nvPr/>
        </p:nvSpPr>
        <p:spPr bwMode="auto">
          <a:xfrm rot="5400000">
            <a:off x="4514850" y="2000250"/>
            <a:ext cx="342900" cy="93726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6500">
                <a:srgbClr val="FFA800"/>
              </a:gs>
              <a:gs pos="14000">
                <a:srgbClr val="825600"/>
              </a:gs>
              <a:gs pos="21500">
                <a:srgbClr val="FFA800"/>
              </a:gs>
              <a:gs pos="28999">
                <a:srgbClr val="825600"/>
              </a:gs>
              <a:gs pos="36000">
                <a:srgbClr val="FFA800"/>
              </a:gs>
              <a:gs pos="43500">
                <a:srgbClr val="825600"/>
              </a:gs>
              <a:gs pos="50000">
                <a:srgbClr val="FFA800"/>
              </a:gs>
              <a:gs pos="56500">
                <a:srgbClr val="825600"/>
              </a:gs>
              <a:gs pos="64000">
                <a:srgbClr val="FFA800"/>
              </a:gs>
              <a:gs pos="71001">
                <a:srgbClr val="825600"/>
              </a:gs>
              <a:gs pos="78500">
                <a:srgbClr val="FFA800"/>
              </a:gs>
              <a:gs pos="86000">
                <a:srgbClr val="825600"/>
              </a:gs>
              <a:gs pos="93500">
                <a:srgbClr val="FFA800"/>
              </a:gs>
              <a:gs pos="100000">
                <a:srgbClr val="825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pic>
        <p:nvPicPr>
          <p:cNvPr id="552996" name="Picture 1060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7" name="Picture 1061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8" name="Picture 1062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9" name="Picture 1063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0" name="Picture 1064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1" name="Picture 1065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2" name="Text Box 1066"/>
          <p:cNvSpPr txBox="1">
            <a:spLocks noChangeArrowheads="1"/>
          </p:cNvSpPr>
          <p:nvPr/>
        </p:nvSpPr>
        <p:spPr bwMode="auto">
          <a:xfrm>
            <a:off x="0" y="-114300"/>
            <a:ext cx="891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r>
              <a:rPr lang="ru-RU" sz="2000" u="sng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__________</a:t>
            </a:r>
            <a:r>
              <a:rPr lang="ru-RU" sz="2800" u="sng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Э   К   О   Н   О   М   И   К   А        В   О  П   Р   О   С   А</a:t>
            </a:r>
          </a:p>
        </p:txBody>
      </p:sp>
      <p:pic>
        <p:nvPicPr>
          <p:cNvPr id="553003" name="Picture 1067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4" name="Picture 1068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5" name="Picture 1069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42" name="Line 1070"/>
          <p:cNvSpPr>
            <a:spLocks noChangeShapeType="1"/>
          </p:cNvSpPr>
          <p:nvPr/>
        </p:nvSpPr>
        <p:spPr bwMode="auto">
          <a:xfrm>
            <a:off x="685800" y="1219200"/>
            <a:ext cx="0" cy="4267200"/>
          </a:xfrm>
          <a:prstGeom prst="line">
            <a:avLst/>
          </a:prstGeom>
          <a:noFill/>
          <a:ln w="44450" cap="sq">
            <a:pattFill prst="wdUpDiag">
              <a:fgClr>
                <a:schemeClr val="bg2"/>
              </a:fgClr>
              <a:bgClr>
                <a:srgbClr val="CC3300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9743" name="Line 1071"/>
          <p:cNvSpPr>
            <a:spLocks noChangeShapeType="1"/>
          </p:cNvSpPr>
          <p:nvPr/>
        </p:nvSpPr>
        <p:spPr bwMode="auto">
          <a:xfrm>
            <a:off x="8458200" y="1219200"/>
            <a:ext cx="0" cy="4267200"/>
          </a:xfrm>
          <a:prstGeom prst="line">
            <a:avLst/>
          </a:prstGeom>
          <a:noFill/>
          <a:ln w="57150" cap="sq">
            <a:pattFill prst="wdUpDiag">
              <a:fgClr>
                <a:srgbClr val="FF0000"/>
              </a:fgClr>
              <a:bgClr>
                <a:srgbClr val="58331A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9744" name="Line 1072"/>
          <p:cNvSpPr>
            <a:spLocks noChangeShapeType="1"/>
          </p:cNvSpPr>
          <p:nvPr/>
        </p:nvSpPr>
        <p:spPr bwMode="auto">
          <a:xfrm>
            <a:off x="685800" y="3124200"/>
            <a:ext cx="7772400" cy="0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922E65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9745" name="Line 1073"/>
          <p:cNvSpPr>
            <a:spLocks noChangeShapeType="1"/>
          </p:cNvSpPr>
          <p:nvPr/>
        </p:nvSpPr>
        <p:spPr bwMode="auto">
          <a:xfrm>
            <a:off x="685800" y="1600200"/>
            <a:ext cx="7773988" cy="1588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8E002F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53010" name="AutoShape 1074"/>
          <p:cNvSpPr>
            <a:spLocks noChangeArrowheads="1"/>
          </p:cNvSpPr>
          <p:nvPr/>
        </p:nvSpPr>
        <p:spPr bwMode="auto">
          <a:xfrm>
            <a:off x="0" y="5029200"/>
            <a:ext cx="9144000" cy="2251075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50800">
            <a:solidFill>
              <a:srgbClr val="00799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0"/>
              <a:t>Таким образом, при учёте ценового фактора, величина УКП </a:t>
            </a:r>
          </a:p>
          <a:p>
            <a:pPr algn="ctr"/>
            <a:r>
              <a:rPr lang="ru-RU" sz="1800" b="0"/>
              <a:t> в энергетические системы на базе микротурбин</a:t>
            </a:r>
          </a:p>
          <a:p>
            <a:pPr algn="ctr"/>
            <a:r>
              <a:rPr lang="ru-RU" sz="1800" b="0"/>
              <a:t> может составить, из расчёта на единицу общей </a:t>
            </a:r>
          </a:p>
          <a:p>
            <a:pPr algn="ctr"/>
            <a:r>
              <a:rPr lang="ru-RU" sz="1800" b="0"/>
              <a:t>генерируемой мощности,</a:t>
            </a:r>
          </a:p>
          <a:p>
            <a:pPr algn="ctr"/>
            <a:r>
              <a:rPr lang="ru-RU" sz="1800" b="0"/>
              <a:t>   (тепловой и электрической) </a:t>
            </a:r>
            <a:r>
              <a:rPr lang="en-US" sz="1800" b="0"/>
              <a:t>7</a:t>
            </a:r>
            <a:r>
              <a:rPr lang="ru-RU" sz="1800" b="0"/>
              <a:t>50 </a:t>
            </a:r>
            <a:r>
              <a:rPr lang="en-US" sz="1800" b="0"/>
              <a:t>$</a:t>
            </a:r>
            <a:r>
              <a:rPr lang="ru-RU" sz="1800" b="0"/>
              <a:t> США за кВт. </a:t>
            </a:r>
          </a:p>
        </p:txBody>
      </p:sp>
      <p:sp>
        <p:nvSpPr>
          <p:cNvPr id="553011" name="AutoShape 1075"/>
          <p:cNvSpPr>
            <a:spLocks noChangeArrowheads="1"/>
          </p:cNvSpPr>
          <p:nvPr/>
        </p:nvSpPr>
        <p:spPr bwMode="auto">
          <a:xfrm>
            <a:off x="0" y="5029200"/>
            <a:ext cx="9144000" cy="2251075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50800">
            <a:solidFill>
              <a:srgbClr val="00799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0"/>
              <a:t>Таким образом, при учёте ценового фактора, величина УКП </a:t>
            </a:r>
          </a:p>
          <a:p>
            <a:pPr algn="ctr"/>
            <a:r>
              <a:rPr lang="ru-RU" sz="1800" b="0"/>
              <a:t> в энергетические системы на базе микротурбин</a:t>
            </a:r>
          </a:p>
          <a:p>
            <a:pPr algn="ctr"/>
            <a:r>
              <a:rPr lang="ru-RU" sz="1800" b="0"/>
              <a:t> может составить, из расчёта на единицу общей </a:t>
            </a:r>
          </a:p>
          <a:p>
            <a:pPr algn="ctr"/>
            <a:r>
              <a:rPr lang="ru-RU" sz="1800" b="0"/>
              <a:t>генерируемой мощности,</a:t>
            </a:r>
          </a:p>
          <a:p>
            <a:pPr algn="ctr"/>
            <a:r>
              <a:rPr lang="ru-RU" sz="1800" b="0"/>
              <a:t>   (тепловой и электрической) </a:t>
            </a:r>
            <a:r>
              <a:rPr lang="en-US" sz="1800" b="0"/>
              <a:t>7</a:t>
            </a:r>
            <a:r>
              <a:rPr lang="ru-RU" sz="1800" b="0"/>
              <a:t>50 </a:t>
            </a:r>
            <a:r>
              <a:rPr lang="en-US" sz="1800" b="0"/>
              <a:t>$</a:t>
            </a:r>
            <a:r>
              <a:rPr lang="ru-RU" sz="1800" b="0"/>
              <a:t> США за кВт.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10175">
    <p:split orient="vert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53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3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552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552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5FFF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5529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5529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5FFF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3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2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2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2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2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3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529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22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8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5529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22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3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529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22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8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5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3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5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8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5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3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529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8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5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"/>
                            </p:stCondLst>
                            <p:childTnLst>
                              <p:par>
                                <p:cTn id="6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"/>
                            </p:stCondLst>
                            <p:childTnLst>
                              <p:par>
                                <p:cTn id="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"/>
                            </p:stCondLst>
                            <p:childTnLst>
                              <p:par>
                                <p:cTn id="7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"/>
                            </p:stCondLst>
                            <p:childTnLst>
                              <p:par>
                                <p:cTn id="7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55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5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55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55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5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5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7" dur="500"/>
                                        <p:tgtEl>
                                          <p:spTgt spid="55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2" grpId="0" animBg="1" autoUpdateAnimBg="0"/>
      <p:bldP spid="552966" grpId="0" autoUpdateAnimBg="0"/>
      <p:bldP spid="552967" grpId="0" animBg="1"/>
      <p:bldP spid="552975" grpId="0" autoUpdateAnimBg="0"/>
      <p:bldP spid="552978" grpId="0" autoUpdateAnimBg="0"/>
      <p:bldP spid="552984" grpId="0" build="p" autoUpdateAnimBg="0" advAuto="0"/>
      <p:bldP spid="553002" grpId="0" autoUpdateAnimBg="0"/>
      <p:bldP spid="553010" grpId="0" animBg="1" autoUpdateAnimBg="0"/>
      <p:bldP spid="553011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Text Box 2" descr="Бумажный пакет"/>
          <p:cNvSpPr txBox="1">
            <a:spLocks noChangeArrowheads="1"/>
          </p:cNvSpPr>
          <p:nvPr/>
        </p:nvSpPr>
        <p:spPr bwMode="auto">
          <a:xfrm>
            <a:off x="304800" y="0"/>
            <a:ext cx="8610600" cy="65532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685800" y="990600"/>
            <a:ext cx="7772400" cy="609600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flood" dir="t">
                <a:rot lat="0" lon="0" rev="3600000"/>
              </a:lightRig>
            </a:scene3d>
            <a:sp3d extrusionH="57150" prstMaterial="powder">
              <a:bevelT w="82550" h="38100" prst="coolSlant"/>
            </a:sp3d>
          </a:bodyPr>
          <a:lstStyle/>
          <a:p>
            <a:pPr algn="just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ru-RU" sz="4000" b="0" dirty="0">
                <a:latin typeface="Times New Roman" pitchFamily="18" charset="0"/>
                <a:cs typeface="+mn-cs"/>
              </a:rPr>
              <a:t>                    </a:t>
            </a:r>
            <a:r>
              <a:rPr lang="ru-RU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+mn-cs"/>
              </a:rPr>
              <a:t>ПАРАМЕТРЫ</a:t>
            </a:r>
          </a:p>
        </p:txBody>
      </p:sp>
      <p:sp>
        <p:nvSpPr>
          <p:cNvPr id="555012" name="Text Box 4"/>
          <p:cNvSpPr txBox="1">
            <a:spLocks noChangeArrowheads="1"/>
          </p:cNvSpPr>
          <p:nvPr/>
        </p:nvSpPr>
        <p:spPr bwMode="auto">
          <a:xfrm>
            <a:off x="5867400" y="1219200"/>
            <a:ext cx="2590800" cy="457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ood" dir="t">
                <a:rot lat="0" lon="0" rev="3600000"/>
              </a:lightRig>
            </a:scene3d>
            <a:sp3d extrusionH="57150" prstMaterial="powder">
              <a:bevelT w="82550" h="38100" prst="coolSlant"/>
            </a:sp3d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+mn-cs"/>
              </a:rPr>
              <a:t>ЗНАЧЕНИЯ</a:t>
            </a:r>
          </a:p>
        </p:txBody>
      </p:sp>
      <p:sp>
        <p:nvSpPr>
          <p:cNvPr id="555013" name="Rectangle 5"/>
          <p:cNvSpPr>
            <a:spLocks noChangeArrowheads="1"/>
          </p:cNvSpPr>
          <p:nvPr/>
        </p:nvSpPr>
        <p:spPr bwMode="auto">
          <a:xfrm>
            <a:off x="685800" y="1600200"/>
            <a:ext cx="7772400" cy="3810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flood" dir="t">
                <a:rot lat="0" lon="0" rev="4200000"/>
              </a:lightRig>
            </a:scene3d>
            <a:sp3d extrusionH="57150" prstMaterial="powder">
              <a:bevelT w="38100" h="38100" prst="angle"/>
            </a:sp3d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ru-RU" sz="2000" dirty="0">
                <a:latin typeface="Times New Roman" pitchFamily="18" charset="0"/>
                <a:cs typeface="+mn-cs"/>
              </a:rPr>
              <a:t>                                 </a:t>
            </a:r>
            <a:r>
              <a:rPr lang="ru-RU" sz="1800" dirty="0">
                <a:solidFill>
                  <a:srgbClr val="FFCC99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dist="38100" dir="13500000" algn="br">
                    <a:srgbClr val="FFDDBB"/>
                  </a:outerShdw>
                  <a:softEdge rad="0"/>
                </a:effectLst>
                <a:latin typeface="Sylfaen" pitchFamily="18" charset="0"/>
                <a:cs typeface="+mn-cs"/>
              </a:rPr>
              <a:t>УДЕЛЬНЫЙ           РАСХОД           ТОПЛИВА</a:t>
            </a:r>
          </a:p>
        </p:txBody>
      </p:sp>
      <p:sp>
        <p:nvSpPr>
          <p:cNvPr id="555014" name="Rectangle 6" descr="Белый мрамор"/>
          <p:cNvSpPr>
            <a:spLocks noChangeArrowheads="1"/>
          </p:cNvSpPr>
          <p:nvPr/>
        </p:nvSpPr>
        <p:spPr bwMode="auto">
          <a:xfrm>
            <a:off x="685800" y="1981200"/>
            <a:ext cx="7772400" cy="1600200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Эксплуатационный, из расчёта на 1 кВт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генерируемой                    0, 338       электроэнергии </a:t>
            </a:r>
            <a:r>
              <a:rPr lang="en-US" sz="1600">
                <a:latin typeface="Times New Roman" pitchFamily="18" charset="0"/>
              </a:rPr>
              <a:t>                                                                                             </a:t>
            </a:r>
            <a:r>
              <a:rPr lang="ru-RU" sz="1600">
                <a:latin typeface="Times New Roman" pitchFamily="18" charset="0"/>
              </a:rPr>
              <a:t>нм</a:t>
            </a:r>
            <a:r>
              <a:rPr lang="ru-RU" sz="1600" baseline="30000">
                <a:latin typeface="Times New Roman" pitchFamily="18" charset="0"/>
              </a:rPr>
              <a:t>3</a:t>
            </a:r>
            <a:r>
              <a:rPr lang="ru-RU" sz="1600">
                <a:latin typeface="Times New Roman" pitchFamily="18" charset="0"/>
              </a:rPr>
              <a:t>/кВт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 час    </a:t>
            </a:r>
            <a:endParaRPr lang="en-US" sz="160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В том числе, на 1 кВт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утилизируемой, в процессе когенера-           0, 216                                                       ции, тепловой энергии                                                                           </a:t>
            </a:r>
            <a:r>
              <a:rPr lang="en-US" sz="1600">
                <a:latin typeface="Times New Roman" pitchFamily="18" charset="0"/>
              </a:rPr>
              <a:t>       </a:t>
            </a:r>
            <a:r>
              <a:rPr lang="ru-RU" sz="1600">
                <a:latin typeface="Times New Roman" pitchFamily="18" charset="0"/>
              </a:rPr>
              <a:t>нм</a:t>
            </a:r>
            <a:r>
              <a:rPr lang="ru-RU" sz="1600" baseline="30000">
                <a:latin typeface="Times New Roman" pitchFamily="18" charset="0"/>
              </a:rPr>
              <a:t>3</a:t>
            </a:r>
            <a:r>
              <a:rPr lang="ru-RU" sz="1600">
                <a:latin typeface="Times New Roman" pitchFamily="18" charset="0"/>
              </a:rPr>
              <a:t> /кВт</a:t>
            </a:r>
            <a:r>
              <a:rPr lang="en-US" sz="1600" baseline="-25000">
                <a:latin typeface="Times New Roman" pitchFamily="18" charset="0"/>
              </a:rPr>
              <a:t>q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ru-RU" sz="1600">
              <a:latin typeface="Times New Roman" pitchFamily="18" charset="0"/>
            </a:endParaRPr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685800" y="1219200"/>
            <a:ext cx="0" cy="4343400"/>
          </a:xfrm>
          <a:prstGeom prst="line">
            <a:avLst/>
          </a:prstGeom>
          <a:noFill/>
          <a:ln w="44450" cap="sq">
            <a:solidFill>
              <a:srgbClr val="002498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685800" y="1981200"/>
            <a:ext cx="7773988" cy="1588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8E002F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685800" y="1219200"/>
            <a:ext cx="7773988" cy="1588"/>
          </a:xfrm>
          <a:prstGeom prst="line">
            <a:avLst/>
          </a:prstGeom>
          <a:noFill/>
          <a:ln w="88900" cap="sq">
            <a:pattFill prst="wdUpDiag">
              <a:fgClr>
                <a:schemeClr val="bg2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685800" y="1600200"/>
            <a:ext cx="7773988" cy="1588"/>
          </a:xfrm>
          <a:prstGeom prst="line">
            <a:avLst/>
          </a:prstGeom>
          <a:noFill/>
          <a:ln w="57150" cap="sq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685800" y="2590800"/>
            <a:ext cx="7772400" cy="0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922E65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685800" y="3200400"/>
            <a:ext cx="7772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8458200" y="1219200"/>
            <a:ext cx="0" cy="4343400"/>
          </a:xfrm>
          <a:prstGeom prst="line">
            <a:avLst/>
          </a:prstGeom>
          <a:noFill/>
          <a:ln w="57150" cap="sq">
            <a:solidFill>
              <a:srgbClr val="002498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55022" name="Rectangle 14"/>
          <p:cNvSpPr>
            <a:spLocks noChangeArrowheads="1"/>
          </p:cNvSpPr>
          <p:nvPr/>
        </p:nvSpPr>
        <p:spPr bwMode="auto">
          <a:xfrm>
            <a:off x="685800" y="3124200"/>
            <a:ext cx="7772400" cy="3810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31750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flood" dir="t">
                <a:rot lat="0" lon="0" rev="4200000"/>
              </a:lightRig>
            </a:scene3d>
            <a:sp3d prstMaterial="powder"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ru-RU" sz="2000" dirty="0">
                <a:latin typeface="Times New Roman" pitchFamily="18" charset="0"/>
                <a:cs typeface="+mn-cs"/>
              </a:rPr>
              <a:t>                             </a:t>
            </a:r>
            <a:r>
              <a:rPr lang="ru-RU" sz="1800" dirty="0">
                <a:solidFill>
                  <a:srgbClr val="FFCC99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dist="38100" dir="13500000" algn="br">
                    <a:srgbClr val="FFDDBB"/>
                  </a:outerShdw>
                  <a:softEdge rad="0"/>
                </a:effectLst>
                <a:latin typeface="Sylfaen" pitchFamily="18" charset="0"/>
                <a:cs typeface="+mn-cs"/>
              </a:rPr>
              <a:t>УДЕЛЬНЫЕ    ЭКСПЛУАТАЦИОННЫЕ  ЗАТРАТЫ   </a:t>
            </a:r>
          </a:p>
        </p:txBody>
      </p:sp>
      <p:sp>
        <p:nvSpPr>
          <p:cNvPr id="555023" name="Rectangle 15" descr="Белый мрамор"/>
          <p:cNvSpPr>
            <a:spLocks noChangeArrowheads="1"/>
          </p:cNvSpPr>
          <p:nvPr/>
        </p:nvSpPr>
        <p:spPr bwMode="auto">
          <a:xfrm>
            <a:off x="685800" y="3505200"/>
            <a:ext cx="7772400" cy="762000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По расходу топлива при тарифе 1, 33 руб. за 1 нм</a:t>
            </a:r>
            <a:r>
              <a:rPr lang="ru-RU" sz="1600" baseline="30000">
                <a:latin typeface="Times New Roman" pitchFamily="18" charset="0"/>
              </a:rPr>
              <a:t>3</a:t>
            </a:r>
            <a:r>
              <a:rPr lang="ru-RU" sz="1600">
                <a:latin typeface="Times New Roman" pitchFamily="18" charset="0"/>
              </a:rPr>
              <a:t> газа:</a:t>
            </a:r>
            <a:r>
              <a:rPr lang="en-US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</a:rPr>
              <a:t>                            0, 45</a:t>
            </a:r>
            <a:r>
              <a:rPr lang="en-US" sz="1600">
                <a:latin typeface="Times New Roman" pitchFamily="18" charset="0"/>
              </a:rPr>
              <a:t> </a:t>
            </a:r>
            <a:endParaRPr lang="ru-RU" sz="160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                              </a:t>
            </a:r>
            <a:r>
              <a:rPr lang="en-US" sz="1600">
                <a:latin typeface="Times New Roman" pitchFamily="18" charset="0"/>
              </a:rPr>
              <a:t>0</a:t>
            </a:r>
            <a:r>
              <a:rPr lang="ru-RU" sz="1600">
                <a:latin typeface="Times New Roman" pitchFamily="18" charset="0"/>
              </a:rPr>
              <a:t>, </a:t>
            </a:r>
            <a:r>
              <a:rPr lang="en-US" sz="1600">
                <a:latin typeface="Times New Roman" pitchFamily="18" charset="0"/>
              </a:rPr>
              <a:t>338</a:t>
            </a:r>
            <a:r>
              <a:rPr lang="ru-RU" sz="1600">
                <a:latin typeface="Times New Roman" pitchFamily="18" charset="0"/>
              </a:rPr>
              <a:t>нм</a:t>
            </a:r>
            <a:r>
              <a:rPr lang="ru-RU" sz="1600" baseline="30000">
                <a:latin typeface="Times New Roman" pitchFamily="18" charset="0"/>
              </a:rPr>
              <a:t>3</a:t>
            </a:r>
            <a:r>
              <a:rPr lang="ru-RU" sz="1600">
                <a:latin typeface="Times New Roman" pitchFamily="18" charset="0"/>
              </a:rPr>
              <a:t> /кВт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х 1, 33 руб.                                    руб/ 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  </a:t>
            </a:r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685800" y="3505200"/>
            <a:ext cx="7772400" cy="0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8E0000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685800" y="4267200"/>
            <a:ext cx="7772400" cy="0"/>
          </a:xfrm>
          <a:prstGeom prst="line">
            <a:avLst/>
          </a:prstGeom>
          <a:noFill/>
          <a:ln w="34925" cap="sq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55026" name="Rectangle 18" descr="Белый мрамор"/>
          <p:cNvSpPr>
            <a:spLocks noChangeArrowheads="1"/>
          </p:cNvSpPr>
          <p:nvPr/>
        </p:nvSpPr>
        <p:spPr bwMode="auto">
          <a:xfrm>
            <a:off x="685800" y="4191000"/>
            <a:ext cx="7772400" cy="1447800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47625">
            <a:pattFill prst="wdUpDiag">
              <a:fgClr>
                <a:schemeClr val="hlink"/>
              </a:fgClr>
              <a:bgClr>
                <a:srgbClr val="922E65"/>
              </a:bgClr>
            </a:patt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На техническое обслуживание, с  периодичностью                                     0, 09          каждые 8000 часов эксплуатации                                                              руб/ кВт</a:t>
            </a:r>
            <a:r>
              <a:rPr lang="ru-RU" sz="1600" baseline="-25000">
                <a:latin typeface="Times New Roman" pitchFamily="18" charset="0"/>
              </a:rPr>
              <a:t>е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>
                <a:latin typeface="Times New Roman" pitchFamily="18" charset="0"/>
              </a:rPr>
              <a:t> час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600" u="sng">
                <a:latin typeface="Times New Roman" pitchFamily="18" charset="0"/>
              </a:rPr>
              <a:t>ИТОГО:</a:t>
            </a:r>
            <a:r>
              <a:rPr lang="ru-RU" sz="1600">
                <a:latin typeface="Times New Roman" pitchFamily="18" charset="0"/>
              </a:rPr>
              <a:t>  </a:t>
            </a:r>
            <a:r>
              <a:rPr lang="ru-RU" sz="1400">
                <a:latin typeface="Times New Roman" pitchFamily="18" charset="0"/>
              </a:rPr>
              <a:t>эксплуатационная себестоимость  производства </a:t>
            </a:r>
            <a:r>
              <a:rPr lang="en-US" sz="1400">
                <a:latin typeface="Times New Roman" pitchFamily="18" charset="0"/>
              </a:rPr>
              <a:t>                     </a:t>
            </a:r>
            <a:r>
              <a:rPr lang="ru-RU" sz="1400">
                <a:latin typeface="Times New Roman" pitchFamily="18" charset="0"/>
              </a:rPr>
              <a:t>     </a:t>
            </a:r>
            <a:r>
              <a:rPr lang="en-US" sz="1400">
                <a:latin typeface="Times New Roman" pitchFamily="18" charset="0"/>
              </a:rPr>
              <a:t> </a:t>
            </a:r>
            <a:r>
              <a:rPr lang="ru-RU" sz="1400">
                <a:latin typeface="Times New Roman" pitchFamily="18" charset="0"/>
              </a:rPr>
              <a:t>                     </a:t>
            </a:r>
            <a:r>
              <a:rPr lang="en-US" sz="1400">
                <a:latin typeface="Times New Roman" pitchFamily="18" charset="0"/>
              </a:rPr>
              <a:t> </a:t>
            </a:r>
            <a:r>
              <a:rPr lang="ru-RU" sz="1400">
                <a:latin typeface="Times New Roman" pitchFamily="18" charset="0"/>
              </a:rPr>
              <a:t>электрической + тепловой энергий                                                                       0, 54</a:t>
            </a:r>
            <a:r>
              <a:rPr lang="en-US" sz="1400">
                <a:latin typeface="Times New Roman" pitchFamily="18" charset="0"/>
              </a:rPr>
              <a:t> </a:t>
            </a:r>
            <a:r>
              <a:rPr lang="ru-RU" sz="1400">
                <a:latin typeface="Times New Roman" pitchFamily="18" charset="0"/>
              </a:rPr>
              <a:t>руб/ кВт</a:t>
            </a:r>
            <a:r>
              <a:rPr lang="ru-RU" sz="1400" baseline="-25000">
                <a:latin typeface="Times New Roman" pitchFamily="18" charset="0"/>
              </a:rPr>
              <a:t>е</a:t>
            </a:r>
            <a:r>
              <a:rPr lang="ru-RU" sz="1400">
                <a:latin typeface="Times New Roman" pitchFamily="18" charset="0"/>
              </a:rPr>
              <a:t>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400">
                <a:latin typeface="Times New Roman" pitchFamily="18" charset="0"/>
              </a:rPr>
              <a:t> час</a:t>
            </a:r>
            <a:endParaRPr lang="ru-RU" sz="160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ru-RU" sz="160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ru-RU" sz="140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1400">
                <a:latin typeface="Times New Roman" pitchFamily="18" charset="0"/>
              </a:rPr>
              <a:t>                                                                                                                                       </a:t>
            </a:r>
            <a:endParaRPr lang="en-US" sz="140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ru-RU" sz="160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ru-RU" sz="1600">
              <a:latin typeface="Times New Roman" pitchFamily="18" charset="0"/>
            </a:endParaRP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685800" y="4800600"/>
            <a:ext cx="7772400" cy="0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922E65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609600" y="5562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0741" name="Text Box 21" descr="Широкий диагональный 2"/>
          <p:cNvSpPr txBox="1">
            <a:spLocks noChangeArrowheads="1"/>
          </p:cNvSpPr>
          <p:nvPr/>
        </p:nvSpPr>
        <p:spPr bwMode="auto">
          <a:xfrm flipH="1">
            <a:off x="6629400" y="1143000"/>
            <a:ext cx="76200" cy="496888"/>
          </a:xfrm>
          <a:prstGeom prst="rect">
            <a:avLst/>
          </a:prstGeom>
          <a:pattFill prst="wdUpDiag">
            <a:fgClr>
              <a:srgbClr val="FF6600"/>
            </a:fgClr>
            <a:bgClr>
              <a:srgbClr val="831336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30742" name="Text Box 22" descr="Широкий диагональный 2"/>
          <p:cNvSpPr txBox="1">
            <a:spLocks noChangeArrowheads="1"/>
          </p:cNvSpPr>
          <p:nvPr/>
        </p:nvSpPr>
        <p:spPr bwMode="auto">
          <a:xfrm flipH="1">
            <a:off x="6629400" y="1981200"/>
            <a:ext cx="76200" cy="1219200"/>
          </a:xfrm>
          <a:prstGeom prst="rect">
            <a:avLst/>
          </a:prstGeom>
          <a:pattFill prst="wdUpDiag">
            <a:fgClr>
              <a:srgbClr val="FF6600"/>
            </a:fgClr>
            <a:bgClr>
              <a:srgbClr val="831336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30743" name="Text Box 23" descr="Широкий диагональный 2"/>
          <p:cNvSpPr txBox="1">
            <a:spLocks noChangeArrowheads="1"/>
          </p:cNvSpPr>
          <p:nvPr/>
        </p:nvSpPr>
        <p:spPr bwMode="auto">
          <a:xfrm flipH="1">
            <a:off x="6629400" y="3505200"/>
            <a:ext cx="76200" cy="1958975"/>
          </a:xfrm>
          <a:prstGeom prst="rect">
            <a:avLst/>
          </a:prstGeom>
          <a:pattFill prst="wdUpDiag">
            <a:fgClr>
              <a:srgbClr val="FF6600"/>
            </a:fgClr>
            <a:bgClr>
              <a:srgbClr val="831336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555032" name="Rectangle 24"/>
          <p:cNvSpPr>
            <a:spLocks noChangeArrowheads="1"/>
          </p:cNvSpPr>
          <p:nvPr/>
        </p:nvSpPr>
        <p:spPr bwMode="auto">
          <a:xfrm>
            <a:off x="381000" y="228600"/>
            <a:ext cx="8610600" cy="990600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>
                <a:solidFill>
                  <a:schemeClr val="tx2"/>
                </a:solidFill>
                <a:latin typeface="Times New Roman" pitchFamily="18" charset="0"/>
              </a:rPr>
              <a:t>УДЕЛЬНЫЕ ТЕХНИКО - ЭКОНОМИЧЕСКИЕ ПОКАЗАТЕЛИ ПРИ ЭКСПЛУАТАЦИИ АВТОНОМНОЙ ЭНЕРГОСИСТЕМЫ </a:t>
            </a:r>
          </a:p>
          <a:p>
            <a:r>
              <a:rPr lang="ru-RU" sz="2000">
                <a:solidFill>
                  <a:schemeClr val="tx2"/>
                </a:solidFill>
                <a:latin typeface="Times New Roman" pitchFamily="18" charset="0"/>
              </a:rPr>
              <a:t>КЛАСТЕРА МИКРОТУРБИН модели С 65 </a:t>
            </a:r>
          </a:p>
        </p:txBody>
      </p:sp>
      <p:pic>
        <p:nvPicPr>
          <p:cNvPr id="555033" name="Picture 25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5034" name="Picture 26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5035" name="Picture 27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5036" name="Picture 28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5037" name="Picture 29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0" name="Text Box 30"/>
          <p:cNvSpPr txBox="1">
            <a:spLocks noChangeArrowheads="1"/>
          </p:cNvSpPr>
          <p:nvPr/>
        </p:nvSpPr>
        <p:spPr bwMode="auto">
          <a:xfrm rot="5400000">
            <a:off x="4419600" y="-4419600"/>
            <a:ext cx="304800" cy="91440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6500">
                <a:srgbClr val="FFA800"/>
              </a:gs>
              <a:gs pos="14000">
                <a:srgbClr val="825600"/>
              </a:gs>
              <a:gs pos="21500">
                <a:srgbClr val="FFA800"/>
              </a:gs>
              <a:gs pos="28999">
                <a:srgbClr val="825600"/>
              </a:gs>
              <a:gs pos="36000">
                <a:srgbClr val="FFA800"/>
              </a:gs>
              <a:gs pos="43500">
                <a:srgbClr val="825600"/>
              </a:gs>
              <a:gs pos="50000">
                <a:srgbClr val="FFA800"/>
              </a:gs>
              <a:gs pos="56500">
                <a:srgbClr val="825600"/>
              </a:gs>
              <a:gs pos="64000">
                <a:srgbClr val="FFA800"/>
              </a:gs>
              <a:gs pos="71001">
                <a:srgbClr val="825600"/>
              </a:gs>
              <a:gs pos="78500">
                <a:srgbClr val="FFA800"/>
              </a:gs>
              <a:gs pos="86000">
                <a:srgbClr val="825600"/>
              </a:gs>
              <a:gs pos="93500">
                <a:srgbClr val="FFA800"/>
              </a:gs>
              <a:gs pos="100000">
                <a:srgbClr val="825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8915400" y="0"/>
            <a:ext cx="457200" cy="68580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990600" y="5867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endParaRPr lang="ru-RU" sz="1800"/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 rot="5400000">
            <a:off x="4419600" y="-4419600"/>
            <a:ext cx="304800" cy="91440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6500">
                <a:srgbClr val="FFA800"/>
              </a:gs>
              <a:gs pos="14000">
                <a:srgbClr val="825600"/>
              </a:gs>
              <a:gs pos="21500">
                <a:srgbClr val="FFA800"/>
              </a:gs>
              <a:gs pos="28999">
                <a:srgbClr val="825600"/>
              </a:gs>
              <a:gs pos="36000">
                <a:srgbClr val="FFA800"/>
              </a:gs>
              <a:gs pos="43500">
                <a:srgbClr val="825600"/>
              </a:gs>
              <a:gs pos="50000">
                <a:srgbClr val="FFA800"/>
              </a:gs>
              <a:gs pos="56500">
                <a:srgbClr val="825600"/>
              </a:gs>
              <a:gs pos="64000">
                <a:srgbClr val="FFA800"/>
              </a:gs>
              <a:gs pos="71001">
                <a:srgbClr val="825600"/>
              </a:gs>
              <a:gs pos="78500">
                <a:srgbClr val="FFA800"/>
              </a:gs>
              <a:gs pos="86000">
                <a:srgbClr val="825600"/>
              </a:gs>
              <a:gs pos="93500">
                <a:srgbClr val="FFA800"/>
              </a:gs>
              <a:gs pos="100000">
                <a:srgbClr val="825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 rot="5400000">
            <a:off x="4514850" y="2000250"/>
            <a:ext cx="342900" cy="93726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6500">
                <a:srgbClr val="FFA800"/>
              </a:gs>
              <a:gs pos="14000">
                <a:srgbClr val="825600"/>
              </a:gs>
              <a:gs pos="21500">
                <a:srgbClr val="FFA800"/>
              </a:gs>
              <a:gs pos="28999">
                <a:srgbClr val="825600"/>
              </a:gs>
              <a:gs pos="36000">
                <a:srgbClr val="FFA800"/>
              </a:gs>
              <a:gs pos="43500">
                <a:srgbClr val="825600"/>
              </a:gs>
              <a:gs pos="50000">
                <a:srgbClr val="FFA800"/>
              </a:gs>
              <a:gs pos="56500">
                <a:srgbClr val="825600"/>
              </a:gs>
              <a:gs pos="64000">
                <a:srgbClr val="FFA800"/>
              </a:gs>
              <a:gs pos="71001">
                <a:srgbClr val="825600"/>
              </a:gs>
              <a:gs pos="78500">
                <a:srgbClr val="FFA800"/>
              </a:gs>
              <a:gs pos="86000">
                <a:srgbClr val="825600"/>
              </a:gs>
              <a:gs pos="93500">
                <a:srgbClr val="FFA800"/>
              </a:gs>
              <a:gs pos="100000">
                <a:srgbClr val="825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  <a:p>
            <a:pPr algn="r">
              <a:spcBef>
                <a:spcPct val="50000"/>
              </a:spcBef>
            </a:pPr>
            <a:endParaRPr lang="ru-RU" sz="1800"/>
          </a:p>
        </p:txBody>
      </p:sp>
      <p:pic>
        <p:nvPicPr>
          <p:cNvPr id="555044" name="Picture 36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5045" name="Picture 37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5046" name="Picture 38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5047" name="Picture 39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5048" name="Picture 40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5049" name="Picture 41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5050" name="Text Box 42"/>
          <p:cNvSpPr txBox="1">
            <a:spLocks noChangeArrowheads="1"/>
          </p:cNvSpPr>
          <p:nvPr/>
        </p:nvSpPr>
        <p:spPr bwMode="auto">
          <a:xfrm>
            <a:off x="0" y="-114300"/>
            <a:ext cx="891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r>
              <a:rPr lang="ru-RU" sz="2000" u="sng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__________</a:t>
            </a:r>
            <a:r>
              <a:rPr lang="ru-RU" sz="2800" u="sng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Э   К   О   Н   О   М   И   К   А        В   О  П   Р   О   С   А</a:t>
            </a:r>
          </a:p>
        </p:txBody>
      </p:sp>
      <p:pic>
        <p:nvPicPr>
          <p:cNvPr id="555051" name="Picture 43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5052" name="Picture 44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5053" name="Picture 45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609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6" name="Line 46"/>
          <p:cNvSpPr>
            <a:spLocks noChangeShapeType="1"/>
          </p:cNvSpPr>
          <p:nvPr/>
        </p:nvSpPr>
        <p:spPr bwMode="auto">
          <a:xfrm>
            <a:off x="685800" y="1219200"/>
            <a:ext cx="0" cy="4267200"/>
          </a:xfrm>
          <a:prstGeom prst="line">
            <a:avLst/>
          </a:prstGeom>
          <a:noFill/>
          <a:ln w="44450" cap="sq">
            <a:pattFill prst="wdUpDiag">
              <a:fgClr>
                <a:schemeClr val="bg2"/>
              </a:fgClr>
              <a:bgClr>
                <a:srgbClr val="CC3300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0767" name="Line 47"/>
          <p:cNvSpPr>
            <a:spLocks noChangeShapeType="1"/>
          </p:cNvSpPr>
          <p:nvPr/>
        </p:nvSpPr>
        <p:spPr bwMode="auto">
          <a:xfrm>
            <a:off x="8458200" y="1219200"/>
            <a:ext cx="0" cy="4267200"/>
          </a:xfrm>
          <a:prstGeom prst="line">
            <a:avLst/>
          </a:prstGeom>
          <a:noFill/>
          <a:ln w="57150" cap="sq">
            <a:pattFill prst="wdUpDiag">
              <a:fgClr>
                <a:srgbClr val="FF0000"/>
              </a:fgClr>
              <a:bgClr>
                <a:srgbClr val="58331A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0768" name="Line 48"/>
          <p:cNvSpPr>
            <a:spLocks noChangeShapeType="1"/>
          </p:cNvSpPr>
          <p:nvPr/>
        </p:nvSpPr>
        <p:spPr bwMode="auto">
          <a:xfrm>
            <a:off x="685800" y="3124200"/>
            <a:ext cx="7772400" cy="0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922E65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0769" name="Line 49"/>
          <p:cNvSpPr>
            <a:spLocks noChangeShapeType="1"/>
          </p:cNvSpPr>
          <p:nvPr/>
        </p:nvSpPr>
        <p:spPr bwMode="auto">
          <a:xfrm>
            <a:off x="685800" y="1600200"/>
            <a:ext cx="7773988" cy="1588"/>
          </a:xfrm>
          <a:prstGeom prst="line">
            <a:avLst/>
          </a:prstGeom>
          <a:noFill/>
          <a:ln w="50800" cap="sq">
            <a:pattFill prst="wdUpDiag">
              <a:fgClr>
                <a:schemeClr val="hlink"/>
              </a:fgClr>
              <a:bgClr>
                <a:srgbClr val="8E002F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55058" name="AutoShape 50"/>
          <p:cNvSpPr>
            <a:spLocks noChangeArrowheads="1"/>
          </p:cNvSpPr>
          <p:nvPr/>
        </p:nvSpPr>
        <p:spPr bwMode="auto">
          <a:xfrm>
            <a:off x="0" y="5029200"/>
            <a:ext cx="9144000" cy="2251075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50800">
            <a:solidFill>
              <a:srgbClr val="00799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0"/>
              <a:t>Таким образом, при учёте ценового фактора, величина УКП </a:t>
            </a:r>
          </a:p>
          <a:p>
            <a:pPr algn="ctr"/>
            <a:r>
              <a:rPr lang="ru-RU" sz="1800" b="0"/>
              <a:t> в энергетические системы на базе микротурбин</a:t>
            </a:r>
          </a:p>
          <a:p>
            <a:pPr algn="ctr"/>
            <a:r>
              <a:rPr lang="ru-RU" sz="1800" b="0"/>
              <a:t> может составить, из расчёта на единицу общей </a:t>
            </a:r>
          </a:p>
          <a:p>
            <a:pPr algn="ctr"/>
            <a:r>
              <a:rPr lang="ru-RU" sz="1800" b="0"/>
              <a:t>генерируемой мощности,</a:t>
            </a:r>
          </a:p>
          <a:p>
            <a:pPr algn="ctr"/>
            <a:r>
              <a:rPr lang="ru-RU" sz="1800" b="0"/>
              <a:t>   (тепловой и электрической) </a:t>
            </a:r>
            <a:r>
              <a:rPr lang="en-US" sz="1800" b="0"/>
              <a:t>7</a:t>
            </a:r>
            <a:r>
              <a:rPr lang="ru-RU" sz="1800" b="0"/>
              <a:t>50 </a:t>
            </a:r>
            <a:r>
              <a:rPr lang="en-US" sz="1800" b="0"/>
              <a:t>$</a:t>
            </a:r>
            <a:r>
              <a:rPr lang="ru-RU" sz="1800" b="0"/>
              <a:t> США за кВт. </a:t>
            </a:r>
          </a:p>
        </p:txBody>
      </p:sp>
      <p:sp>
        <p:nvSpPr>
          <p:cNvPr id="555059" name="AutoShape 51"/>
          <p:cNvSpPr>
            <a:spLocks noChangeArrowheads="1"/>
          </p:cNvSpPr>
          <p:nvPr/>
        </p:nvSpPr>
        <p:spPr bwMode="auto">
          <a:xfrm>
            <a:off x="-180975" y="5013325"/>
            <a:ext cx="9324975" cy="2251075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50800">
            <a:solidFill>
              <a:srgbClr val="00799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>
                <a:latin typeface="Arial Narrow" pitchFamily="34" charset="0"/>
              </a:rPr>
              <a:t>С учётом ценового фактора </a:t>
            </a:r>
            <a:r>
              <a:rPr lang="ru-RU" sz="1800">
                <a:solidFill>
                  <a:srgbClr val="1F6AFF"/>
                </a:solidFill>
                <a:latin typeface="Arial Narrow" pitchFamily="34" charset="0"/>
              </a:rPr>
              <a:t>(тарифов на газ)</a:t>
            </a:r>
            <a:r>
              <a:rPr lang="ru-RU" sz="1800">
                <a:latin typeface="Arial Narrow" pitchFamily="34" charset="0"/>
              </a:rPr>
              <a:t> и при условии работы микротурбинных </a:t>
            </a:r>
          </a:p>
          <a:p>
            <a:pPr algn="ctr"/>
            <a:r>
              <a:rPr lang="ru-RU" sz="1800">
                <a:latin typeface="Arial Narrow" pitchFamily="34" charset="0"/>
              </a:rPr>
              <a:t>энергетических систем в режиме когенерации (</a:t>
            </a:r>
            <a:r>
              <a:rPr lang="ru-RU" sz="1800">
                <a:solidFill>
                  <a:srgbClr val="1F6AFF"/>
                </a:solidFill>
                <a:latin typeface="Arial Narrow" pitchFamily="34" charset="0"/>
              </a:rPr>
              <a:t>тепло+электричество</a:t>
            </a:r>
            <a:r>
              <a:rPr lang="ru-RU" sz="1800">
                <a:latin typeface="Arial Narrow" pitchFamily="34" charset="0"/>
              </a:rPr>
              <a:t> на одном и том же </a:t>
            </a:r>
          </a:p>
          <a:p>
            <a:pPr algn="ctr"/>
            <a:r>
              <a:rPr lang="ru-RU" sz="1800">
                <a:latin typeface="Arial Narrow" pitchFamily="34" charset="0"/>
              </a:rPr>
              <a:t>    объёме топлива), </a:t>
            </a:r>
            <a:r>
              <a:rPr lang="ru-RU" sz="1800">
                <a:solidFill>
                  <a:srgbClr val="FC0030"/>
                </a:solidFill>
                <a:latin typeface="Arial Narrow" pitchFamily="34" charset="0"/>
              </a:rPr>
              <a:t>сроки окупаемости капитальных вложений в строительство энергоцентров</a:t>
            </a:r>
          </a:p>
          <a:p>
            <a:pPr algn="ctr"/>
            <a:r>
              <a:rPr lang="ru-RU" sz="1800">
                <a:solidFill>
                  <a:srgbClr val="FC0030"/>
                </a:solidFill>
                <a:latin typeface="Arial Narrow" pitchFamily="34" charset="0"/>
              </a:rPr>
              <a:t>сжимаются до критически малых величин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10105">
    <p:split orient="vert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55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5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5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5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555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555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5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5FFF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555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555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5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5FFF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3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5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5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5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5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3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550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50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22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8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5550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50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22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3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550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50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22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8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5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3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5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8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55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3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55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8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5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"/>
                            </p:stCondLst>
                            <p:childTnLst>
                              <p:par>
                                <p:cTn id="6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"/>
                            </p:stCondLst>
                            <p:childTnLst>
                              <p:par>
                                <p:cTn id="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"/>
                            </p:stCondLst>
                            <p:childTnLst>
                              <p:par>
                                <p:cTn id="7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"/>
                            </p:stCondLst>
                            <p:childTnLst>
                              <p:par>
                                <p:cTn id="7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55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5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55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55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5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5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7" dur="500"/>
                                        <p:tgtEl>
                                          <p:spTgt spid="55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0" grpId="0" animBg="1" autoUpdateAnimBg="0"/>
      <p:bldP spid="555014" grpId="0" autoUpdateAnimBg="0"/>
      <p:bldP spid="555015" grpId="0" animBg="1"/>
      <p:bldP spid="555023" grpId="0" autoUpdateAnimBg="0"/>
      <p:bldP spid="555026" grpId="0" autoUpdateAnimBg="0"/>
      <p:bldP spid="555032" grpId="0" build="p" autoUpdateAnimBg="0" advAuto="0"/>
      <p:bldP spid="555050" grpId="0" autoUpdateAnimBg="0"/>
      <p:bldP spid="555058" grpId="0" animBg="1" autoUpdateAnimBg="0"/>
      <p:bldP spid="555059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ChangeArrowheads="1"/>
          </p:cNvSpPr>
          <p:nvPr/>
        </p:nvSpPr>
        <p:spPr bwMode="auto">
          <a:xfrm>
            <a:off x="3175" y="11745913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0">
                <a:latin typeface="Arial" pitchFamily="34" charset="0"/>
                <a:cs typeface="Times New Roman" pitchFamily="18" charset="0"/>
              </a:rPr>
              <a:t> </a:t>
            </a:r>
          </a:p>
          <a:p>
            <a:pPr eaLnBrk="0" hangingPunct="0"/>
            <a:endParaRPr lang="ru-RU" sz="1800" b="0">
              <a:latin typeface="Arial" pitchFamily="34" charset="0"/>
            </a:endParaRPr>
          </a:p>
        </p:txBody>
      </p:sp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0" y="-152400"/>
            <a:ext cx="9296400" cy="914400"/>
          </a:xfrm>
          <a:prstGeom prst="rect">
            <a:avLst/>
          </a:prstGeom>
          <a:solidFill>
            <a:srgbClr val="6633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/>
              <a:t>      э</a:t>
            </a:r>
            <a:r>
              <a:rPr lang="ru-RU" sz="2000">
                <a:cs typeface="Times New Roman" pitchFamily="18" charset="0"/>
              </a:rPr>
              <a:t>нергетические характеристики и технико-экономические показатели</a:t>
            </a:r>
            <a:r>
              <a:rPr lang="ru-RU" sz="1800">
                <a:cs typeface="Times New Roman" pitchFamily="18" charset="0"/>
              </a:rPr>
              <a:t> МИКРОТУРБИН</a:t>
            </a:r>
            <a:endParaRPr lang="ru-RU" sz="2000"/>
          </a:p>
          <a:p>
            <a:pPr eaLnBrk="0" hangingPunct="0"/>
            <a:r>
              <a:rPr lang="ru-RU" sz="2000"/>
              <a:t>М  И К  Р  О  Т  У  Р  Б  И  Н</a:t>
            </a:r>
          </a:p>
          <a:p>
            <a:pPr algn="ctr" eaLnBrk="0" hangingPunct="0"/>
            <a:r>
              <a:rPr lang="ru-RU">
                <a:latin typeface="Arial" pitchFamily="34" charset="0"/>
                <a:cs typeface="Times New Roman" pitchFamily="18" charset="0"/>
              </a:rPr>
              <a:t> </a:t>
            </a:r>
            <a:endParaRPr lang="ru-RU" b="0">
              <a:latin typeface="Arial" pitchFamily="34" charset="0"/>
              <a:cs typeface="Times New Roman" pitchFamily="18" charset="0"/>
            </a:endParaRPr>
          </a:p>
          <a:p>
            <a:pPr eaLnBrk="0" hangingPunct="0"/>
            <a:endParaRPr lang="ru-RU" b="0">
              <a:latin typeface="Arial" pitchFamily="34" charset="0"/>
            </a:endParaRP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0" y="457200"/>
            <a:ext cx="9296400" cy="6400800"/>
            <a:chOff x="-3" y="-3"/>
            <a:chExt cx="4162" cy="8355"/>
          </a:xfrm>
        </p:grpSpPr>
        <p:grpSp>
          <p:nvGrpSpPr>
            <p:cNvPr id="31985" name="Group 5"/>
            <p:cNvGrpSpPr>
              <a:grpSpLocks/>
            </p:cNvGrpSpPr>
            <p:nvPr/>
          </p:nvGrpSpPr>
          <p:grpSpPr bwMode="auto">
            <a:xfrm>
              <a:off x="0" y="0"/>
              <a:ext cx="4156" cy="8349"/>
              <a:chOff x="0" y="0"/>
              <a:chExt cx="4156" cy="8349"/>
            </a:xfrm>
          </p:grpSpPr>
          <p:grpSp>
            <p:nvGrpSpPr>
              <p:cNvPr id="31987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4156" cy="509"/>
                <a:chOff x="0" y="0"/>
                <a:chExt cx="4156" cy="509"/>
              </a:xfrm>
            </p:grpSpPr>
            <p:sp>
              <p:nvSpPr>
                <p:cNvPr id="32168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4070" cy="50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ru-RU" sz="1200" b="0">
                      <a:latin typeface="Arial" pitchFamily="34" charset="0"/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69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156" cy="509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988" name="Group 9"/>
              <p:cNvGrpSpPr>
                <a:grpSpLocks/>
              </p:cNvGrpSpPr>
              <p:nvPr/>
            </p:nvGrpSpPr>
            <p:grpSpPr bwMode="auto">
              <a:xfrm>
                <a:off x="0" y="509"/>
                <a:ext cx="2031" cy="346"/>
                <a:chOff x="0" y="509"/>
                <a:chExt cx="2031" cy="346"/>
              </a:xfrm>
            </p:grpSpPr>
            <p:sp>
              <p:nvSpPr>
                <p:cNvPr id="32166" name="Rectangle 10"/>
                <p:cNvSpPr>
                  <a:spLocks noChangeArrowheads="1"/>
                </p:cNvSpPr>
                <p:nvPr/>
              </p:nvSpPr>
              <p:spPr bwMode="auto">
                <a:xfrm>
                  <a:off x="43" y="509"/>
                  <a:ext cx="1945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67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509"/>
                  <a:ext cx="2031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989" name="Group 12"/>
              <p:cNvGrpSpPr>
                <a:grpSpLocks/>
              </p:cNvGrpSpPr>
              <p:nvPr/>
            </p:nvGrpSpPr>
            <p:grpSpPr bwMode="auto">
              <a:xfrm>
                <a:off x="2031" y="509"/>
                <a:ext cx="1133" cy="346"/>
                <a:chOff x="2031" y="509"/>
                <a:chExt cx="1133" cy="346"/>
              </a:xfrm>
            </p:grpSpPr>
            <p:sp>
              <p:nvSpPr>
                <p:cNvPr id="32164" name="Rectangle 13"/>
                <p:cNvSpPr>
                  <a:spLocks noChangeArrowheads="1"/>
                </p:cNvSpPr>
                <p:nvPr/>
              </p:nvSpPr>
              <p:spPr bwMode="auto">
                <a:xfrm>
                  <a:off x="2074" y="509"/>
                  <a:ext cx="1047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65" name="Rectangle 14"/>
                <p:cNvSpPr>
                  <a:spLocks noChangeArrowheads="1"/>
                </p:cNvSpPr>
                <p:nvPr/>
              </p:nvSpPr>
              <p:spPr bwMode="auto">
                <a:xfrm>
                  <a:off x="2031" y="509"/>
                  <a:ext cx="1133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990" name="Group 15"/>
              <p:cNvGrpSpPr>
                <a:grpSpLocks/>
              </p:cNvGrpSpPr>
              <p:nvPr/>
            </p:nvGrpSpPr>
            <p:grpSpPr bwMode="auto">
              <a:xfrm>
                <a:off x="3164" y="509"/>
                <a:ext cx="992" cy="346"/>
                <a:chOff x="3164" y="509"/>
                <a:chExt cx="992" cy="346"/>
              </a:xfrm>
            </p:grpSpPr>
            <p:sp>
              <p:nvSpPr>
                <p:cNvPr id="32162" name="Rectangle 16"/>
                <p:cNvSpPr>
                  <a:spLocks noChangeArrowheads="1"/>
                </p:cNvSpPr>
                <p:nvPr/>
              </p:nvSpPr>
              <p:spPr bwMode="auto">
                <a:xfrm>
                  <a:off x="3207" y="509"/>
                  <a:ext cx="906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63" name="Rectangle 17"/>
                <p:cNvSpPr>
                  <a:spLocks noChangeArrowheads="1"/>
                </p:cNvSpPr>
                <p:nvPr/>
              </p:nvSpPr>
              <p:spPr bwMode="auto">
                <a:xfrm>
                  <a:off x="3164" y="509"/>
                  <a:ext cx="992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991" name="Group 18"/>
              <p:cNvGrpSpPr>
                <a:grpSpLocks/>
              </p:cNvGrpSpPr>
              <p:nvPr/>
            </p:nvGrpSpPr>
            <p:grpSpPr bwMode="auto">
              <a:xfrm>
                <a:off x="0" y="855"/>
                <a:ext cx="2031" cy="346"/>
                <a:chOff x="0" y="855"/>
                <a:chExt cx="2031" cy="346"/>
              </a:xfrm>
            </p:grpSpPr>
            <p:sp>
              <p:nvSpPr>
                <p:cNvPr id="32160" name="Rectangle 19"/>
                <p:cNvSpPr>
                  <a:spLocks noChangeArrowheads="1"/>
                </p:cNvSpPr>
                <p:nvPr/>
              </p:nvSpPr>
              <p:spPr bwMode="auto">
                <a:xfrm>
                  <a:off x="43" y="855"/>
                  <a:ext cx="1945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61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855"/>
                  <a:ext cx="2031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992" name="Group 21"/>
              <p:cNvGrpSpPr>
                <a:grpSpLocks/>
              </p:cNvGrpSpPr>
              <p:nvPr/>
            </p:nvGrpSpPr>
            <p:grpSpPr bwMode="auto">
              <a:xfrm>
                <a:off x="2031" y="855"/>
                <a:ext cx="1133" cy="346"/>
                <a:chOff x="2031" y="855"/>
                <a:chExt cx="1133" cy="346"/>
              </a:xfrm>
            </p:grpSpPr>
            <p:sp>
              <p:nvSpPr>
                <p:cNvPr id="32158" name="Rectangle 22"/>
                <p:cNvSpPr>
                  <a:spLocks noChangeArrowheads="1"/>
                </p:cNvSpPr>
                <p:nvPr/>
              </p:nvSpPr>
              <p:spPr bwMode="auto">
                <a:xfrm>
                  <a:off x="2074" y="855"/>
                  <a:ext cx="1047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59" name="Rectangle 23"/>
                <p:cNvSpPr>
                  <a:spLocks noChangeArrowheads="1"/>
                </p:cNvSpPr>
                <p:nvPr/>
              </p:nvSpPr>
              <p:spPr bwMode="auto">
                <a:xfrm>
                  <a:off x="2031" y="855"/>
                  <a:ext cx="1133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993" name="Group 24"/>
              <p:cNvGrpSpPr>
                <a:grpSpLocks/>
              </p:cNvGrpSpPr>
              <p:nvPr/>
            </p:nvGrpSpPr>
            <p:grpSpPr bwMode="auto">
              <a:xfrm>
                <a:off x="3164" y="855"/>
                <a:ext cx="992" cy="346"/>
                <a:chOff x="3164" y="855"/>
                <a:chExt cx="992" cy="346"/>
              </a:xfrm>
            </p:grpSpPr>
            <p:sp>
              <p:nvSpPr>
                <p:cNvPr id="32156" name="Rectangle 25"/>
                <p:cNvSpPr>
                  <a:spLocks noChangeArrowheads="1"/>
                </p:cNvSpPr>
                <p:nvPr/>
              </p:nvSpPr>
              <p:spPr bwMode="auto">
                <a:xfrm>
                  <a:off x="3207" y="855"/>
                  <a:ext cx="906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57" name="Rectangle 26"/>
                <p:cNvSpPr>
                  <a:spLocks noChangeArrowheads="1"/>
                </p:cNvSpPr>
                <p:nvPr/>
              </p:nvSpPr>
              <p:spPr bwMode="auto">
                <a:xfrm>
                  <a:off x="3164" y="855"/>
                  <a:ext cx="992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994" name="Group 27"/>
              <p:cNvGrpSpPr>
                <a:grpSpLocks/>
              </p:cNvGrpSpPr>
              <p:nvPr/>
            </p:nvGrpSpPr>
            <p:grpSpPr bwMode="auto">
              <a:xfrm>
                <a:off x="0" y="1201"/>
                <a:ext cx="2031" cy="346"/>
                <a:chOff x="0" y="1201"/>
                <a:chExt cx="2031" cy="346"/>
              </a:xfrm>
            </p:grpSpPr>
            <p:sp>
              <p:nvSpPr>
                <p:cNvPr id="32154" name="Rectangle 28"/>
                <p:cNvSpPr>
                  <a:spLocks noChangeArrowheads="1"/>
                </p:cNvSpPr>
                <p:nvPr/>
              </p:nvSpPr>
              <p:spPr bwMode="auto">
                <a:xfrm>
                  <a:off x="43" y="1201"/>
                  <a:ext cx="1945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55" name="Rectangle 29"/>
                <p:cNvSpPr>
                  <a:spLocks noChangeArrowheads="1"/>
                </p:cNvSpPr>
                <p:nvPr/>
              </p:nvSpPr>
              <p:spPr bwMode="auto">
                <a:xfrm>
                  <a:off x="0" y="1201"/>
                  <a:ext cx="2031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995" name="Group 30"/>
              <p:cNvGrpSpPr>
                <a:grpSpLocks/>
              </p:cNvGrpSpPr>
              <p:nvPr/>
            </p:nvGrpSpPr>
            <p:grpSpPr bwMode="auto">
              <a:xfrm>
                <a:off x="2031" y="1201"/>
                <a:ext cx="1133" cy="346"/>
                <a:chOff x="2031" y="1201"/>
                <a:chExt cx="1133" cy="346"/>
              </a:xfrm>
            </p:grpSpPr>
            <p:sp>
              <p:nvSpPr>
                <p:cNvPr id="32152" name="Rectangle 31"/>
                <p:cNvSpPr>
                  <a:spLocks noChangeArrowheads="1"/>
                </p:cNvSpPr>
                <p:nvPr/>
              </p:nvSpPr>
              <p:spPr bwMode="auto">
                <a:xfrm>
                  <a:off x="2074" y="1201"/>
                  <a:ext cx="1047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53" name="Rectangle 32"/>
                <p:cNvSpPr>
                  <a:spLocks noChangeArrowheads="1"/>
                </p:cNvSpPr>
                <p:nvPr/>
              </p:nvSpPr>
              <p:spPr bwMode="auto">
                <a:xfrm>
                  <a:off x="2031" y="1201"/>
                  <a:ext cx="1133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996" name="Group 33"/>
              <p:cNvGrpSpPr>
                <a:grpSpLocks/>
              </p:cNvGrpSpPr>
              <p:nvPr/>
            </p:nvGrpSpPr>
            <p:grpSpPr bwMode="auto">
              <a:xfrm>
                <a:off x="3164" y="1201"/>
                <a:ext cx="992" cy="346"/>
                <a:chOff x="3164" y="1201"/>
                <a:chExt cx="992" cy="346"/>
              </a:xfrm>
            </p:grpSpPr>
            <p:sp>
              <p:nvSpPr>
                <p:cNvPr id="32150" name="Rectangle 34"/>
                <p:cNvSpPr>
                  <a:spLocks noChangeArrowheads="1"/>
                </p:cNvSpPr>
                <p:nvPr/>
              </p:nvSpPr>
              <p:spPr bwMode="auto">
                <a:xfrm>
                  <a:off x="3207" y="1201"/>
                  <a:ext cx="906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51" name="Rectangle 35"/>
                <p:cNvSpPr>
                  <a:spLocks noChangeArrowheads="1"/>
                </p:cNvSpPr>
                <p:nvPr/>
              </p:nvSpPr>
              <p:spPr bwMode="auto">
                <a:xfrm>
                  <a:off x="3164" y="1201"/>
                  <a:ext cx="992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997" name="Group 36"/>
              <p:cNvGrpSpPr>
                <a:grpSpLocks/>
              </p:cNvGrpSpPr>
              <p:nvPr/>
            </p:nvGrpSpPr>
            <p:grpSpPr bwMode="auto">
              <a:xfrm>
                <a:off x="0" y="1547"/>
                <a:ext cx="2031" cy="461"/>
                <a:chOff x="0" y="1547"/>
                <a:chExt cx="2031" cy="461"/>
              </a:xfrm>
            </p:grpSpPr>
            <p:sp>
              <p:nvSpPr>
                <p:cNvPr id="32148" name="Rectangle 37"/>
                <p:cNvSpPr>
                  <a:spLocks noChangeArrowheads="1"/>
                </p:cNvSpPr>
                <p:nvPr/>
              </p:nvSpPr>
              <p:spPr bwMode="auto">
                <a:xfrm>
                  <a:off x="43" y="1547"/>
                  <a:ext cx="1945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49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1547"/>
                  <a:ext cx="2031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998" name="Group 39"/>
              <p:cNvGrpSpPr>
                <a:grpSpLocks/>
              </p:cNvGrpSpPr>
              <p:nvPr/>
            </p:nvGrpSpPr>
            <p:grpSpPr bwMode="auto">
              <a:xfrm>
                <a:off x="2031" y="1547"/>
                <a:ext cx="1133" cy="461"/>
                <a:chOff x="2031" y="1547"/>
                <a:chExt cx="1133" cy="461"/>
              </a:xfrm>
            </p:grpSpPr>
            <p:sp>
              <p:nvSpPr>
                <p:cNvPr id="32146" name="Rectangle 40"/>
                <p:cNvSpPr>
                  <a:spLocks noChangeArrowheads="1"/>
                </p:cNvSpPr>
                <p:nvPr/>
              </p:nvSpPr>
              <p:spPr bwMode="auto">
                <a:xfrm>
                  <a:off x="2074" y="1547"/>
                  <a:ext cx="1047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47" name="Rectangle 41"/>
                <p:cNvSpPr>
                  <a:spLocks noChangeArrowheads="1"/>
                </p:cNvSpPr>
                <p:nvPr/>
              </p:nvSpPr>
              <p:spPr bwMode="auto">
                <a:xfrm>
                  <a:off x="2031" y="1547"/>
                  <a:ext cx="1133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999" name="Group 42"/>
              <p:cNvGrpSpPr>
                <a:grpSpLocks/>
              </p:cNvGrpSpPr>
              <p:nvPr/>
            </p:nvGrpSpPr>
            <p:grpSpPr bwMode="auto">
              <a:xfrm>
                <a:off x="3164" y="1547"/>
                <a:ext cx="992" cy="461"/>
                <a:chOff x="3164" y="1547"/>
                <a:chExt cx="992" cy="461"/>
              </a:xfrm>
            </p:grpSpPr>
            <p:sp>
              <p:nvSpPr>
                <p:cNvPr id="32144" name="Rectangle 43"/>
                <p:cNvSpPr>
                  <a:spLocks noChangeArrowheads="1"/>
                </p:cNvSpPr>
                <p:nvPr/>
              </p:nvSpPr>
              <p:spPr bwMode="auto">
                <a:xfrm>
                  <a:off x="3207" y="1547"/>
                  <a:ext cx="906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45" name="Rectangle 44"/>
                <p:cNvSpPr>
                  <a:spLocks noChangeArrowheads="1"/>
                </p:cNvSpPr>
                <p:nvPr/>
              </p:nvSpPr>
              <p:spPr bwMode="auto">
                <a:xfrm>
                  <a:off x="3164" y="1547"/>
                  <a:ext cx="992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00" name="Group 45"/>
              <p:cNvGrpSpPr>
                <a:grpSpLocks/>
              </p:cNvGrpSpPr>
              <p:nvPr/>
            </p:nvGrpSpPr>
            <p:grpSpPr bwMode="auto">
              <a:xfrm>
                <a:off x="0" y="2008"/>
                <a:ext cx="2031" cy="346"/>
                <a:chOff x="0" y="2008"/>
                <a:chExt cx="2031" cy="346"/>
              </a:xfrm>
            </p:grpSpPr>
            <p:sp>
              <p:nvSpPr>
                <p:cNvPr id="32142" name="Rectangle 46"/>
                <p:cNvSpPr>
                  <a:spLocks noChangeArrowheads="1"/>
                </p:cNvSpPr>
                <p:nvPr/>
              </p:nvSpPr>
              <p:spPr bwMode="auto">
                <a:xfrm>
                  <a:off x="43" y="2008"/>
                  <a:ext cx="1945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43" name="Rectangle 47"/>
                <p:cNvSpPr>
                  <a:spLocks noChangeArrowheads="1"/>
                </p:cNvSpPr>
                <p:nvPr/>
              </p:nvSpPr>
              <p:spPr bwMode="auto">
                <a:xfrm>
                  <a:off x="0" y="2008"/>
                  <a:ext cx="2031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01" name="Group 48"/>
              <p:cNvGrpSpPr>
                <a:grpSpLocks/>
              </p:cNvGrpSpPr>
              <p:nvPr/>
            </p:nvGrpSpPr>
            <p:grpSpPr bwMode="auto">
              <a:xfrm>
                <a:off x="2031" y="2008"/>
                <a:ext cx="1133" cy="346"/>
                <a:chOff x="2031" y="2008"/>
                <a:chExt cx="1133" cy="346"/>
              </a:xfrm>
            </p:grpSpPr>
            <p:sp>
              <p:nvSpPr>
                <p:cNvPr id="32140" name="Rectangle 49"/>
                <p:cNvSpPr>
                  <a:spLocks noChangeArrowheads="1"/>
                </p:cNvSpPr>
                <p:nvPr/>
              </p:nvSpPr>
              <p:spPr bwMode="auto">
                <a:xfrm>
                  <a:off x="2074" y="2008"/>
                  <a:ext cx="1047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32141" name="Rectangle 50"/>
                <p:cNvSpPr>
                  <a:spLocks noChangeArrowheads="1"/>
                </p:cNvSpPr>
                <p:nvPr/>
              </p:nvSpPr>
              <p:spPr bwMode="auto">
                <a:xfrm>
                  <a:off x="2031" y="2008"/>
                  <a:ext cx="1133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02" name="Group 51"/>
              <p:cNvGrpSpPr>
                <a:grpSpLocks/>
              </p:cNvGrpSpPr>
              <p:nvPr/>
            </p:nvGrpSpPr>
            <p:grpSpPr bwMode="auto">
              <a:xfrm>
                <a:off x="3164" y="2008"/>
                <a:ext cx="992" cy="346"/>
                <a:chOff x="3164" y="2008"/>
                <a:chExt cx="992" cy="346"/>
              </a:xfrm>
            </p:grpSpPr>
            <p:sp>
              <p:nvSpPr>
                <p:cNvPr id="32138" name="Rectangle 52"/>
                <p:cNvSpPr>
                  <a:spLocks noChangeArrowheads="1"/>
                </p:cNvSpPr>
                <p:nvPr/>
              </p:nvSpPr>
              <p:spPr bwMode="auto">
                <a:xfrm>
                  <a:off x="3207" y="2008"/>
                  <a:ext cx="906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39" name="Rectangle 53"/>
                <p:cNvSpPr>
                  <a:spLocks noChangeArrowheads="1"/>
                </p:cNvSpPr>
                <p:nvPr/>
              </p:nvSpPr>
              <p:spPr bwMode="auto">
                <a:xfrm>
                  <a:off x="3164" y="2008"/>
                  <a:ext cx="992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03" name="Group 54"/>
              <p:cNvGrpSpPr>
                <a:grpSpLocks/>
              </p:cNvGrpSpPr>
              <p:nvPr/>
            </p:nvGrpSpPr>
            <p:grpSpPr bwMode="auto">
              <a:xfrm>
                <a:off x="0" y="2354"/>
                <a:ext cx="2031" cy="346"/>
                <a:chOff x="0" y="2354"/>
                <a:chExt cx="2031" cy="346"/>
              </a:xfrm>
            </p:grpSpPr>
            <p:sp>
              <p:nvSpPr>
                <p:cNvPr id="32136" name="Rectangle 55"/>
                <p:cNvSpPr>
                  <a:spLocks noChangeArrowheads="1"/>
                </p:cNvSpPr>
                <p:nvPr/>
              </p:nvSpPr>
              <p:spPr bwMode="auto">
                <a:xfrm>
                  <a:off x="43" y="2354"/>
                  <a:ext cx="1945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37" name="Rectangle 56"/>
                <p:cNvSpPr>
                  <a:spLocks noChangeArrowheads="1"/>
                </p:cNvSpPr>
                <p:nvPr/>
              </p:nvSpPr>
              <p:spPr bwMode="auto">
                <a:xfrm>
                  <a:off x="0" y="2354"/>
                  <a:ext cx="2031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04" name="Group 57"/>
              <p:cNvGrpSpPr>
                <a:grpSpLocks/>
              </p:cNvGrpSpPr>
              <p:nvPr/>
            </p:nvGrpSpPr>
            <p:grpSpPr bwMode="auto">
              <a:xfrm>
                <a:off x="2031" y="2354"/>
                <a:ext cx="1133" cy="346"/>
                <a:chOff x="2031" y="2354"/>
                <a:chExt cx="1133" cy="346"/>
              </a:xfrm>
            </p:grpSpPr>
            <p:sp>
              <p:nvSpPr>
                <p:cNvPr id="32134" name="Rectangle 58"/>
                <p:cNvSpPr>
                  <a:spLocks noChangeArrowheads="1"/>
                </p:cNvSpPr>
                <p:nvPr/>
              </p:nvSpPr>
              <p:spPr bwMode="auto">
                <a:xfrm>
                  <a:off x="2074" y="2354"/>
                  <a:ext cx="1047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35" name="Rectangle 59"/>
                <p:cNvSpPr>
                  <a:spLocks noChangeArrowheads="1"/>
                </p:cNvSpPr>
                <p:nvPr/>
              </p:nvSpPr>
              <p:spPr bwMode="auto">
                <a:xfrm>
                  <a:off x="2031" y="2354"/>
                  <a:ext cx="1133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05" name="Group 60"/>
              <p:cNvGrpSpPr>
                <a:grpSpLocks/>
              </p:cNvGrpSpPr>
              <p:nvPr/>
            </p:nvGrpSpPr>
            <p:grpSpPr bwMode="auto">
              <a:xfrm>
                <a:off x="3164" y="2354"/>
                <a:ext cx="992" cy="346"/>
                <a:chOff x="3164" y="2354"/>
                <a:chExt cx="992" cy="346"/>
              </a:xfrm>
            </p:grpSpPr>
            <p:sp>
              <p:nvSpPr>
                <p:cNvPr id="32132" name="Rectangle 61"/>
                <p:cNvSpPr>
                  <a:spLocks noChangeArrowheads="1"/>
                </p:cNvSpPr>
                <p:nvPr/>
              </p:nvSpPr>
              <p:spPr bwMode="auto">
                <a:xfrm>
                  <a:off x="3207" y="2354"/>
                  <a:ext cx="906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33" name="Rectangle 62"/>
                <p:cNvSpPr>
                  <a:spLocks noChangeArrowheads="1"/>
                </p:cNvSpPr>
                <p:nvPr/>
              </p:nvSpPr>
              <p:spPr bwMode="auto">
                <a:xfrm>
                  <a:off x="3164" y="2354"/>
                  <a:ext cx="992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06" name="Group 63"/>
              <p:cNvGrpSpPr>
                <a:grpSpLocks/>
              </p:cNvGrpSpPr>
              <p:nvPr/>
            </p:nvGrpSpPr>
            <p:grpSpPr bwMode="auto">
              <a:xfrm>
                <a:off x="0" y="2700"/>
                <a:ext cx="2031" cy="346"/>
                <a:chOff x="0" y="2700"/>
                <a:chExt cx="2031" cy="346"/>
              </a:xfrm>
            </p:grpSpPr>
            <p:sp>
              <p:nvSpPr>
                <p:cNvPr id="32130" name="Rectangle 64"/>
                <p:cNvSpPr>
                  <a:spLocks noChangeArrowheads="1"/>
                </p:cNvSpPr>
                <p:nvPr/>
              </p:nvSpPr>
              <p:spPr bwMode="auto">
                <a:xfrm>
                  <a:off x="43" y="2700"/>
                  <a:ext cx="1945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31" name="Rectangle 65"/>
                <p:cNvSpPr>
                  <a:spLocks noChangeArrowheads="1"/>
                </p:cNvSpPr>
                <p:nvPr/>
              </p:nvSpPr>
              <p:spPr bwMode="auto">
                <a:xfrm>
                  <a:off x="0" y="2700"/>
                  <a:ext cx="2031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07" name="Group 66"/>
              <p:cNvGrpSpPr>
                <a:grpSpLocks/>
              </p:cNvGrpSpPr>
              <p:nvPr/>
            </p:nvGrpSpPr>
            <p:grpSpPr bwMode="auto">
              <a:xfrm>
                <a:off x="2031" y="2700"/>
                <a:ext cx="1133" cy="346"/>
                <a:chOff x="2031" y="2700"/>
                <a:chExt cx="1133" cy="346"/>
              </a:xfrm>
            </p:grpSpPr>
            <p:sp>
              <p:nvSpPr>
                <p:cNvPr id="32128" name="Rectangle 67"/>
                <p:cNvSpPr>
                  <a:spLocks noChangeArrowheads="1"/>
                </p:cNvSpPr>
                <p:nvPr/>
              </p:nvSpPr>
              <p:spPr bwMode="auto">
                <a:xfrm>
                  <a:off x="2074" y="2700"/>
                  <a:ext cx="1047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29" name="Rectangle 68"/>
                <p:cNvSpPr>
                  <a:spLocks noChangeArrowheads="1"/>
                </p:cNvSpPr>
                <p:nvPr/>
              </p:nvSpPr>
              <p:spPr bwMode="auto">
                <a:xfrm>
                  <a:off x="2031" y="2700"/>
                  <a:ext cx="1133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08" name="Group 69"/>
              <p:cNvGrpSpPr>
                <a:grpSpLocks/>
              </p:cNvGrpSpPr>
              <p:nvPr/>
            </p:nvGrpSpPr>
            <p:grpSpPr bwMode="auto">
              <a:xfrm>
                <a:off x="3164" y="2700"/>
                <a:ext cx="992" cy="346"/>
                <a:chOff x="3164" y="2700"/>
                <a:chExt cx="992" cy="346"/>
              </a:xfrm>
            </p:grpSpPr>
            <p:sp>
              <p:nvSpPr>
                <p:cNvPr id="32126" name="Rectangle 70"/>
                <p:cNvSpPr>
                  <a:spLocks noChangeArrowheads="1"/>
                </p:cNvSpPr>
                <p:nvPr/>
              </p:nvSpPr>
              <p:spPr bwMode="auto">
                <a:xfrm>
                  <a:off x="3207" y="2700"/>
                  <a:ext cx="906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27" name="Rectangle 71"/>
                <p:cNvSpPr>
                  <a:spLocks noChangeArrowheads="1"/>
                </p:cNvSpPr>
                <p:nvPr/>
              </p:nvSpPr>
              <p:spPr bwMode="auto">
                <a:xfrm>
                  <a:off x="3164" y="2700"/>
                  <a:ext cx="992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09" name="Group 72"/>
              <p:cNvGrpSpPr>
                <a:grpSpLocks/>
              </p:cNvGrpSpPr>
              <p:nvPr/>
            </p:nvGrpSpPr>
            <p:grpSpPr bwMode="auto">
              <a:xfrm>
                <a:off x="0" y="3046"/>
                <a:ext cx="2031" cy="346"/>
                <a:chOff x="0" y="3046"/>
                <a:chExt cx="2031" cy="346"/>
              </a:xfrm>
            </p:grpSpPr>
            <p:sp>
              <p:nvSpPr>
                <p:cNvPr id="32124" name="Rectangle 73"/>
                <p:cNvSpPr>
                  <a:spLocks noChangeArrowheads="1"/>
                </p:cNvSpPr>
                <p:nvPr/>
              </p:nvSpPr>
              <p:spPr bwMode="auto">
                <a:xfrm>
                  <a:off x="43" y="3046"/>
                  <a:ext cx="1945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25" name="Rectangle 74"/>
                <p:cNvSpPr>
                  <a:spLocks noChangeArrowheads="1"/>
                </p:cNvSpPr>
                <p:nvPr/>
              </p:nvSpPr>
              <p:spPr bwMode="auto">
                <a:xfrm>
                  <a:off x="0" y="3046"/>
                  <a:ext cx="2031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10" name="Group 75"/>
              <p:cNvGrpSpPr>
                <a:grpSpLocks/>
              </p:cNvGrpSpPr>
              <p:nvPr/>
            </p:nvGrpSpPr>
            <p:grpSpPr bwMode="auto">
              <a:xfrm>
                <a:off x="2031" y="3046"/>
                <a:ext cx="1133" cy="346"/>
                <a:chOff x="2031" y="3046"/>
                <a:chExt cx="1133" cy="346"/>
              </a:xfrm>
            </p:grpSpPr>
            <p:sp>
              <p:nvSpPr>
                <p:cNvPr id="32122" name="Rectangle 76"/>
                <p:cNvSpPr>
                  <a:spLocks noChangeArrowheads="1"/>
                </p:cNvSpPr>
                <p:nvPr/>
              </p:nvSpPr>
              <p:spPr bwMode="auto">
                <a:xfrm>
                  <a:off x="2074" y="3046"/>
                  <a:ext cx="1047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23" name="Rectangle 77"/>
                <p:cNvSpPr>
                  <a:spLocks noChangeArrowheads="1"/>
                </p:cNvSpPr>
                <p:nvPr/>
              </p:nvSpPr>
              <p:spPr bwMode="auto">
                <a:xfrm>
                  <a:off x="2031" y="3046"/>
                  <a:ext cx="1133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11" name="Group 78"/>
              <p:cNvGrpSpPr>
                <a:grpSpLocks/>
              </p:cNvGrpSpPr>
              <p:nvPr/>
            </p:nvGrpSpPr>
            <p:grpSpPr bwMode="auto">
              <a:xfrm>
                <a:off x="3164" y="3046"/>
                <a:ext cx="992" cy="346"/>
                <a:chOff x="3164" y="3046"/>
                <a:chExt cx="992" cy="346"/>
              </a:xfrm>
            </p:grpSpPr>
            <p:sp>
              <p:nvSpPr>
                <p:cNvPr id="32120" name="Rectangle 79"/>
                <p:cNvSpPr>
                  <a:spLocks noChangeArrowheads="1"/>
                </p:cNvSpPr>
                <p:nvPr/>
              </p:nvSpPr>
              <p:spPr bwMode="auto">
                <a:xfrm>
                  <a:off x="3207" y="3046"/>
                  <a:ext cx="906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21" name="Rectangle 80"/>
                <p:cNvSpPr>
                  <a:spLocks noChangeArrowheads="1"/>
                </p:cNvSpPr>
                <p:nvPr/>
              </p:nvSpPr>
              <p:spPr bwMode="auto">
                <a:xfrm>
                  <a:off x="3164" y="3046"/>
                  <a:ext cx="992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12" name="Group 81"/>
              <p:cNvGrpSpPr>
                <a:grpSpLocks/>
              </p:cNvGrpSpPr>
              <p:nvPr/>
            </p:nvGrpSpPr>
            <p:grpSpPr bwMode="auto">
              <a:xfrm>
                <a:off x="0" y="3392"/>
                <a:ext cx="2031" cy="461"/>
                <a:chOff x="0" y="3392"/>
                <a:chExt cx="2031" cy="461"/>
              </a:xfrm>
            </p:grpSpPr>
            <p:sp>
              <p:nvSpPr>
                <p:cNvPr id="32118" name="Rectangle 82"/>
                <p:cNvSpPr>
                  <a:spLocks noChangeArrowheads="1"/>
                </p:cNvSpPr>
                <p:nvPr/>
              </p:nvSpPr>
              <p:spPr bwMode="auto">
                <a:xfrm>
                  <a:off x="43" y="3392"/>
                  <a:ext cx="1945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19" name="Rectangle 83"/>
                <p:cNvSpPr>
                  <a:spLocks noChangeArrowheads="1"/>
                </p:cNvSpPr>
                <p:nvPr/>
              </p:nvSpPr>
              <p:spPr bwMode="auto">
                <a:xfrm>
                  <a:off x="0" y="3392"/>
                  <a:ext cx="2031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13" name="Group 84"/>
              <p:cNvGrpSpPr>
                <a:grpSpLocks/>
              </p:cNvGrpSpPr>
              <p:nvPr/>
            </p:nvGrpSpPr>
            <p:grpSpPr bwMode="auto">
              <a:xfrm>
                <a:off x="2031" y="3392"/>
                <a:ext cx="1133" cy="461"/>
                <a:chOff x="2031" y="3392"/>
                <a:chExt cx="1133" cy="461"/>
              </a:xfrm>
            </p:grpSpPr>
            <p:sp>
              <p:nvSpPr>
                <p:cNvPr id="32116" name="Rectangle 85"/>
                <p:cNvSpPr>
                  <a:spLocks noChangeArrowheads="1"/>
                </p:cNvSpPr>
                <p:nvPr/>
              </p:nvSpPr>
              <p:spPr bwMode="auto">
                <a:xfrm>
                  <a:off x="2074" y="3392"/>
                  <a:ext cx="1047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17" name="Rectangle 86"/>
                <p:cNvSpPr>
                  <a:spLocks noChangeArrowheads="1"/>
                </p:cNvSpPr>
                <p:nvPr/>
              </p:nvSpPr>
              <p:spPr bwMode="auto">
                <a:xfrm>
                  <a:off x="2031" y="3392"/>
                  <a:ext cx="1133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14" name="Group 87"/>
              <p:cNvGrpSpPr>
                <a:grpSpLocks/>
              </p:cNvGrpSpPr>
              <p:nvPr/>
            </p:nvGrpSpPr>
            <p:grpSpPr bwMode="auto">
              <a:xfrm>
                <a:off x="3164" y="3392"/>
                <a:ext cx="992" cy="461"/>
                <a:chOff x="3164" y="3392"/>
                <a:chExt cx="992" cy="461"/>
              </a:xfrm>
            </p:grpSpPr>
            <p:sp>
              <p:nvSpPr>
                <p:cNvPr id="32114" name="Rectangle 88"/>
                <p:cNvSpPr>
                  <a:spLocks noChangeArrowheads="1"/>
                </p:cNvSpPr>
                <p:nvPr/>
              </p:nvSpPr>
              <p:spPr bwMode="auto">
                <a:xfrm>
                  <a:off x="3207" y="3392"/>
                  <a:ext cx="906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15" name="Rectangle 89"/>
                <p:cNvSpPr>
                  <a:spLocks noChangeArrowheads="1"/>
                </p:cNvSpPr>
                <p:nvPr/>
              </p:nvSpPr>
              <p:spPr bwMode="auto">
                <a:xfrm>
                  <a:off x="3164" y="3392"/>
                  <a:ext cx="992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15" name="Group 90"/>
              <p:cNvGrpSpPr>
                <a:grpSpLocks/>
              </p:cNvGrpSpPr>
              <p:nvPr/>
            </p:nvGrpSpPr>
            <p:grpSpPr bwMode="auto">
              <a:xfrm>
                <a:off x="0" y="3853"/>
                <a:ext cx="2031" cy="461"/>
                <a:chOff x="0" y="3853"/>
                <a:chExt cx="2031" cy="461"/>
              </a:xfrm>
            </p:grpSpPr>
            <p:sp>
              <p:nvSpPr>
                <p:cNvPr id="32112" name="Rectangle 91"/>
                <p:cNvSpPr>
                  <a:spLocks noChangeArrowheads="1"/>
                </p:cNvSpPr>
                <p:nvPr/>
              </p:nvSpPr>
              <p:spPr bwMode="auto">
                <a:xfrm>
                  <a:off x="43" y="3853"/>
                  <a:ext cx="1945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13" name="Rectangle 92"/>
                <p:cNvSpPr>
                  <a:spLocks noChangeArrowheads="1"/>
                </p:cNvSpPr>
                <p:nvPr/>
              </p:nvSpPr>
              <p:spPr bwMode="auto">
                <a:xfrm>
                  <a:off x="0" y="3853"/>
                  <a:ext cx="2031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16" name="Group 93"/>
              <p:cNvGrpSpPr>
                <a:grpSpLocks/>
              </p:cNvGrpSpPr>
              <p:nvPr/>
            </p:nvGrpSpPr>
            <p:grpSpPr bwMode="auto">
              <a:xfrm>
                <a:off x="2031" y="3853"/>
                <a:ext cx="1133" cy="461"/>
                <a:chOff x="2031" y="3853"/>
                <a:chExt cx="1133" cy="461"/>
              </a:xfrm>
            </p:grpSpPr>
            <p:sp>
              <p:nvSpPr>
                <p:cNvPr id="32110" name="Rectangle 94"/>
                <p:cNvSpPr>
                  <a:spLocks noChangeArrowheads="1"/>
                </p:cNvSpPr>
                <p:nvPr/>
              </p:nvSpPr>
              <p:spPr bwMode="auto">
                <a:xfrm>
                  <a:off x="2074" y="3853"/>
                  <a:ext cx="1047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11" name="Rectangle 95"/>
                <p:cNvSpPr>
                  <a:spLocks noChangeArrowheads="1"/>
                </p:cNvSpPr>
                <p:nvPr/>
              </p:nvSpPr>
              <p:spPr bwMode="auto">
                <a:xfrm>
                  <a:off x="2031" y="3853"/>
                  <a:ext cx="1133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17" name="Group 96"/>
              <p:cNvGrpSpPr>
                <a:grpSpLocks/>
              </p:cNvGrpSpPr>
              <p:nvPr/>
            </p:nvGrpSpPr>
            <p:grpSpPr bwMode="auto">
              <a:xfrm>
                <a:off x="3164" y="3853"/>
                <a:ext cx="992" cy="461"/>
                <a:chOff x="3164" y="3853"/>
                <a:chExt cx="992" cy="461"/>
              </a:xfrm>
            </p:grpSpPr>
            <p:sp>
              <p:nvSpPr>
                <p:cNvPr id="32108" name="Rectangle 97"/>
                <p:cNvSpPr>
                  <a:spLocks noChangeArrowheads="1"/>
                </p:cNvSpPr>
                <p:nvPr/>
              </p:nvSpPr>
              <p:spPr bwMode="auto">
                <a:xfrm>
                  <a:off x="3207" y="3853"/>
                  <a:ext cx="906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09" name="Rectangle 98"/>
                <p:cNvSpPr>
                  <a:spLocks noChangeArrowheads="1"/>
                </p:cNvSpPr>
                <p:nvPr/>
              </p:nvSpPr>
              <p:spPr bwMode="auto">
                <a:xfrm>
                  <a:off x="3164" y="3853"/>
                  <a:ext cx="992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18" name="Group 99"/>
              <p:cNvGrpSpPr>
                <a:grpSpLocks/>
              </p:cNvGrpSpPr>
              <p:nvPr/>
            </p:nvGrpSpPr>
            <p:grpSpPr bwMode="auto">
              <a:xfrm>
                <a:off x="0" y="4314"/>
                <a:ext cx="2031" cy="346"/>
                <a:chOff x="0" y="4314"/>
                <a:chExt cx="2031" cy="346"/>
              </a:xfrm>
            </p:grpSpPr>
            <p:sp>
              <p:nvSpPr>
                <p:cNvPr id="32106" name="Rectangle 100"/>
                <p:cNvSpPr>
                  <a:spLocks noChangeArrowheads="1"/>
                </p:cNvSpPr>
                <p:nvPr/>
              </p:nvSpPr>
              <p:spPr bwMode="auto">
                <a:xfrm>
                  <a:off x="43" y="4314"/>
                  <a:ext cx="1945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07" name="Rectangle 101"/>
                <p:cNvSpPr>
                  <a:spLocks noChangeArrowheads="1"/>
                </p:cNvSpPr>
                <p:nvPr/>
              </p:nvSpPr>
              <p:spPr bwMode="auto">
                <a:xfrm>
                  <a:off x="0" y="4314"/>
                  <a:ext cx="2031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19" name="Group 102"/>
              <p:cNvGrpSpPr>
                <a:grpSpLocks/>
              </p:cNvGrpSpPr>
              <p:nvPr/>
            </p:nvGrpSpPr>
            <p:grpSpPr bwMode="auto">
              <a:xfrm>
                <a:off x="2031" y="4314"/>
                <a:ext cx="1133" cy="346"/>
                <a:chOff x="2031" y="4314"/>
                <a:chExt cx="1133" cy="346"/>
              </a:xfrm>
            </p:grpSpPr>
            <p:sp>
              <p:nvSpPr>
                <p:cNvPr id="32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2074" y="4314"/>
                  <a:ext cx="1047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2031" y="4314"/>
                  <a:ext cx="1133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20" name="Group 105"/>
              <p:cNvGrpSpPr>
                <a:grpSpLocks/>
              </p:cNvGrpSpPr>
              <p:nvPr/>
            </p:nvGrpSpPr>
            <p:grpSpPr bwMode="auto">
              <a:xfrm>
                <a:off x="3164" y="4314"/>
                <a:ext cx="992" cy="346"/>
                <a:chOff x="3164" y="4314"/>
                <a:chExt cx="992" cy="346"/>
              </a:xfrm>
            </p:grpSpPr>
            <p:sp>
              <p:nvSpPr>
                <p:cNvPr id="32102" name="Rectangle 106"/>
                <p:cNvSpPr>
                  <a:spLocks noChangeArrowheads="1"/>
                </p:cNvSpPr>
                <p:nvPr/>
              </p:nvSpPr>
              <p:spPr bwMode="auto">
                <a:xfrm>
                  <a:off x="3207" y="4314"/>
                  <a:ext cx="906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03" name="Rectangle 107"/>
                <p:cNvSpPr>
                  <a:spLocks noChangeArrowheads="1"/>
                </p:cNvSpPr>
                <p:nvPr/>
              </p:nvSpPr>
              <p:spPr bwMode="auto">
                <a:xfrm>
                  <a:off x="3164" y="4314"/>
                  <a:ext cx="992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21" name="Group 108"/>
              <p:cNvGrpSpPr>
                <a:grpSpLocks/>
              </p:cNvGrpSpPr>
              <p:nvPr/>
            </p:nvGrpSpPr>
            <p:grpSpPr bwMode="auto">
              <a:xfrm>
                <a:off x="0" y="4660"/>
                <a:ext cx="2031" cy="461"/>
                <a:chOff x="0" y="4660"/>
                <a:chExt cx="2031" cy="461"/>
              </a:xfrm>
            </p:grpSpPr>
            <p:sp>
              <p:nvSpPr>
                <p:cNvPr id="32100" name="Rectangle 109"/>
                <p:cNvSpPr>
                  <a:spLocks noChangeArrowheads="1"/>
                </p:cNvSpPr>
                <p:nvPr/>
              </p:nvSpPr>
              <p:spPr bwMode="auto">
                <a:xfrm>
                  <a:off x="43" y="4660"/>
                  <a:ext cx="1945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101" name="Rectangle 110"/>
                <p:cNvSpPr>
                  <a:spLocks noChangeArrowheads="1"/>
                </p:cNvSpPr>
                <p:nvPr/>
              </p:nvSpPr>
              <p:spPr bwMode="auto">
                <a:xfrm>
                  <a:off x="0" y="4660"/>
                  <a:ext cx="2031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22" name="Group 111"/>
              <p:cNvGrpSpPr>
                <a:grpSpLocks/>
              </p:cNvGrpSpPr>
              <p:nvPr/>
            </p:nvGrpSpPr>
            <p:grpSpPr bwMode="auto">
              <a:xfrm>
                <a:off x="2031" y="4660"/>
                <a:ext cx="1133" cy="461"/>
                <a:chOff x="2031" y="4660"/>
                <a:chExt cx="1133" cy="461"/>
              </a:xfrm>
            </p:grpSpPr>
            <p:sp>
              <p:nvSpPr>
                <p:cNvPr id="32098" name="Rectangle 112"/>
                <p:cNvSpPr>
                  <a:spLocks noChangeArrowheads="1"/>
                </p:cNvSpPr>
                <p:nvPr/>
              </p:nvSpPr>
              <p:spPr bwMode="auto">
                <a:xfrm>
                  <a:off x="2074" y="4660"/>
                  <a:ext cx="1047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099" name="Rectangle 113"/>
                <p:cNvSpPr>
                  <a:spLocks noChangeArrowheads="1"/>
                </p:cNvSpPr>
                <p:nvPr/>
              </p:nvSpPr>
              <p:spPr bwMode="auto">
                <a:xfrm>
                  <a:off x="2031" y="4660"/>
                  <a:ext cx="1133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23" name="Group 114"/>
              <p:cNvGrpSpPr>
                <a:grpSpLocks/>
              </p:cNvGrpSpPr>
              <p:nvPr/>
            </p:nvGrpSpPr>
            <p:grpSpPr bwMode="auto">
              <a:xfrm>
                <a:off x="3164" y="4660"/>
                <a:ext cx="992" cy="461"/>
                <a:chOff x="3164" y="4660"/>
                <a:chExt cx="992" cy="461"/>
              </a:xfrm>
            </p:grpSpPr>
            <p:sp>
              <p:nvSpPr>
                <p:cNvPr id="32096" name="Rectangle 115"/>
                <p:cNvSpPr>
                  <a:spLocks noChangeArrowheads="1"/>
                </p:cNvSpPr>
                <p:nvPr/>
              </p:nvSpPr>
              <p:spPr bwMode="auto">
                <a:xfrm>
                  <a:off x="3207" y="4660"/>
                  <a:ext cx="906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097" name="Rectangle 116"/>
                <p:cNvSpPr>
                  <a:spLocks noChangeArrowheads="1"/>
                </p:cNvSpPr>
                <p:nvPr/>
              </p:nvSpPr>
              <p:spPr bwMode="auto">
                <a:xfrm>
                  <a:off x="3164" y="4660"/>
                  <a:ext cx="992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24" name="Group 117"/>
              <p:cNvGrpSpPr>
                <a:grpSpLocks/>
              </p:cNvGrpSpPr>
              <p:nvPr/>
            </p:nvGrpSpPr>
            <p:grpSpPr bwMode="auto">
              <a:xfrm>
                <a:off x="0" y="5121"/>
                <a:ext cx="2031" cy="576"/>
                <a:chOff x="0" y="5121"/>
                <a:chExt cx="2031" cy="576"/>
              </a:xfrm>
            </p:grpSpPr>
            <p:sp>
              <p:nvSpPr>
                <p:cNvPr id="32094" name="Rectangle 118"/>
                <p:cNvSpPr>
                  <a:spLocks noChangeArrowheads="1"/>
                </p:cNvSpPr>
                <p:nvPr/>
              </p:nvSpPr>
              <p:spPr bwMode="auto">
                <a:xfrm>
                  <a:off x="43" y="5121"/>
                  <a:ext cx="1945" cy="57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095" name="Rectangle 119"/>
                <p:cNvSpPr>
                  <a:spLocks noChangeArrowheads="1"/>
                </p:cNvSpPr>
                <p:nvPr/>
              </p:nvSpPr>
              <p:spPr bwMode="auto">
                <a:xfrm>
                  <a:off x="0" y="5121"/>
                  <a:ext cx="2031" cy="57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25" name="Group 120"/>
              <p:cNvGrpSpPr>
                <a:grpSpLocks/>
              </p:cNvGrpSpPr>
              <p:nvPr/>
            </p:nvGrpSpPr>
            <p:grpSpPr bwMode="auto">
              <a:xfrm>
                <a:off x="2031" y="5121"/>
                <a:ext cx="1133" cy="576"/>
                <a:chOff x="2031" y="5121"/>
                <a:chExt cx="1133" cy="576"/>
              </a:xfrm>
            </p:grpSpPr>
            <p:sp>
              <p:nvSpPr>
                <p:cNvPr id="32092" name="Rectangle 121"/>
                <p:cNvSpPr>
                  <a:spLocks noChangeArrowheads="1"/>
                </p:cNvSpPr>
                <p:nvPr/>
              </p:nvSpPr>
              <p:spPr bwMode="auto">
                <a:xfrm>
                  <a:off x="2074" y="5121"/>
                  <a:ext cx="1047" cy="57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sz="1200" b="0">
                      <a:solidFill>
                        <a:srgbClr val="000000"/>
                      </a:solidFill>
                      <a:latin typeface="Arial" pitchFamily="34" charset="0"/>
                      <a:cs typeface="Times New Roman" pitchFamily="18" charset="0"/>
                    </a:rPr>
                    <a:t/>
                  </a:r>
                  <a:br>
                    <a:rPr lang="ru-RU" sz="1200" b="0">
                      <a:solidFill>
                        <a:srgbClr val="000000"/>
                      </a:solidFill>
                      <a:latin typeface="Arial" pitchFamily="34" charset="0"/>
                      <a:cs typeface="Times New Roman" pitchFamily="18" charset="0"/>
                    </a:rPr>
                  </a:br>
                  <a:r>
                    <a:rPr lang="ru-RU" sz="1200" b="0">
                      <a:solidFill>
                        <a:srgbClr val="000000"/>
                      </a:solidFill>
                      <a:latin typeface="Arial" pitchFamily="34" charset="0"/>
                      <a:cs typeface="Times New Roman" pitchFamily="18" charset="0"/>
                    </a:rPr>
                    <a:t/>
                  </a:r>
                  <a:br>
                    <a:rPr lang="ru-RU" sz="1200" b="0">
                      <a:solidFill>
                        <a:srgbClr val="000000"/>
                      </a:solidFill>
                      <a:latin typeface="Arial" pitchFamily="34" charset="0"/>
                      <a:cs typeface="Times New Roman" pitchFamily="18" charset="0"/>
                    </a:rPr>
                  </a:br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093" name="Rectangle 122"/>
                <p:cNvSpPr>
                  <a:spLocks noChangeArrowheads="1"/>
                </p:cNvSpPr>
                <p:nvPr/>
              </p:nvSpPr>
              <p:spPr bwMode="auto">
                <a:xfrm>
                  <a:off x="2031" y="5121"/>
                  <a:ext cx="1133" cy="57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26" name="Group 123"/>
              <p:cNvGrpSpPr>
                <a:grpSpLocks/>
              </p:cNvGrpSpPr>
              <p:nvPr/>
            </p:nvGrpSpPr>
            <p:grpSpPr bwMode="auto">
              <a:xfrm>
                <a:off x="3164" y="5121"/>
                <a:ext cx="992" cy="576"/>
                <a:chOff x="3164" y="5121"/>
                <a:chExt cx="992" cy="576"/>
              </a:xfrm>
            </p:grpSpPr>
            <p:sp>
              <p:nvSpPr>
                <p:cNvPr id="32090" name="Rectangle 124"/>
                <p:cNvSpPr>
                  <a:spLocks noChangeArrowheads="1"/>
                </p:cNvSpPr>
                <p:nvPr/>
              </p:nvSpPr>
              <p:spPr bwMode="auto">
                <a:xfrm>
                  <a:off x="3207" y="5121"/>
                  <a:ext cx="906" cy="57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091" name="Rectangle 125"/>
                <p:cNvSpPr>
                  <a:spLocks noChangeArrowheads="1"/>
                </p:cNvSpPr>
                <p:nvPr/>
              </p:nvSpPr>
              <p:spPr bwMode="auto">
                <a:xfrm>
                  <a:off x="3164" y="5121"/>
                  <a:ext cx="992" cy="57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27" name="Group 126"/>
              <p:cNvGrpSpPr>
                <a:grpSpLocks/>
              </p:cNvGrpSpPr>
              <p:nvPr/>
            </p:nvGrpSpPr>
            <p:grpSpPr bwMode="auto">
              <a:xfrm>
                <a:off x="0" y="5697"/>
                <a:ext cx="2031" cy="461"/>
                <a:chOff x="0" y="5697"/>
                <a:chExt cx="2031" cy="461"/>
              </a:xfrm>
            </p:grpSpPr>
            <p:sp>
              <p:nvSpPr>
                <p:cNvPr id="32088" name="Rectangle 127"/>
                <p:cNvSpPr>
                  <a:spLocks noChangeArrowheads="1"/>
                </p:cNvSpPr>
                <p:nvPr/>
              </p:nvSpPr>
              <p:spPr bwMode="auto">
                <a:xfrm>
                  <a:off x="43" y="5697"/>
                  <a:ext cx="1945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089" name="Rectangle 128"/>
                <p:cNvSpPr>
                  <a:spLocks noChangeArrowheads="1"/>
                </p:cNvSpPr>
                <p:nvPr/>
              </p:nvSpPr>
              <p:spPr bwMode="auto">
                <a:xfrm>
                  <a:off x="0" y="5697"/>
                  <a:ext cx="2031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28" name="Group 129"/>
              <p:cNvGrpSpPr>
                <a:grpSpLocks/>
              </p:cNvGrpSpPr>
              <p:nvPr/>
            </p:nvGrpSpPr>
            <p:grpSpPr bwMode="auto">
              <a:xfrm>
                <a:off x="2031" y="5697"/>
                <a:ext cx="1133" cy="461"/>
                <a:chOff x="2031" y="5697"/>
                <a:chExt cx="1133" cy="461"/>
              </a:xfrm>
            </p:grpSpPr>
            <p:sp>
              <p:nvSpPr>
                <p:cNvPr id="32086" name="Rectangle 130"/>
                <p:cNvSpPr>
                  <a:spLocks noChangeArrowheads="1"/>
                </p:cNvSpPr>
                <p:nvPr/>
              </p:nvSpPr>
              <p:spPr bwMode="auto">
                <a:xfrm>
                  <a:off x="2074" y="5697"/>
                  <a:ext cx="1047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087" name="Rectangle 131"/>
                <p:cNvSpPr>
                  <a:spLocks noChangeArrowheads="1"/>
                </p:cNvSpPr>
                <p:nvPr/>
              </p:nvSpPr>
              <p:spPr bwMode="auto">
                <a:xfrm>
                  <a:off x="2031" y="5697"/>
                  <a:ext cx="1133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29" name="Group 132"/>
              <p:cNvGrpSpPr>
                <a:grpSpLocks/>
              </p:cNvGrpSpPr>
              <p:nvPr/>
            </p:nvGrpSpPr>
            <p:grpSpPr bwMode="auto">
              <a:xfrm>
                <a:off x="3164" y="5697"/>
                <a:ext cx="992" cy="461"/>
                <a:chOff x="3164" y="5697"/>
                <a:chExt cx="992" cy="461"/>
              </a:xfrm>
            </p:grpSpPr>
            <p:sp>
              <p:nvSpPr>
                <p:cNvPr id="32084" name="Rectangle 133"/>
                <p:cNvSpPr>
                  <a:spLocks noChangeArrowheads="1"/>
                </p:cNvSpPr>
                <p:nvPr/>
              </p:nvSpPr>
              <p:spPr bwMode="auto">
                <a:xfrm>
                  <a:off x="3207" y="5697"/>
                  <a:ext cx="906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085" name="Rectangle 134"/>
                <p:cNvSpPr>
                  <a:spLocks noChangeArrowheads="1"/>
                </p:cNvSpPr>
                <p:nvPr/>
              </p:nvSpPr>
              <p:spPr bwMode="auto">
                <a:xfrm>
                  <a:off x="3164" y="5697"/>
                  <a:ext cx="992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30" name="Group 135"/>
              <p:cNvGrpSpPr>
                <a:grpSpLocks/>
              </p:cNvGrpSpPr>
              <p:nvPr/>
            </p:nvGrpSpPr>
            <p:grpSpPr bwMode="auto">
              <a:xfrm>
                <a:off x="0" y="6158"/>
                <a:ext cx="2031" cy="461"/>
                <a:chOff x="0" y="6158"/>
                <a:chExt cx="2031" cy="461"/>
              </a:xfrm>
            </p:grpSpPr>
            <p:sp>
              <p:nvSpPr>
                <p:cNvPr id="32082" name="Rectangle 136"/>
                <p:cNvSpPr>
                  <a:spLocks noChangeArrowheads="1"/>
                </p:cNvSpPr>
                <p:nvPr/>
              </p:nvSpPr>
              <p:spPr bwMode="auto">
                <a:xfrm>
                  <a:off x="43" y="6158"/>
                  <a:ext cx="1945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083" name="Rectangle 137"/>
                <p:cNvSpPr>
                  <a:spLocks noChangeArrowheads="1"/>
                </p:cNvSpPr>
                <p:nvPr/>
              </p:nvSpPr>
              <p:spPr bwMode="auto">
                <a:xfrm>
                  <a:off x="0" y="6158"/>
                  <a:ext cx="2031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31" name="Group 138"/>
              <p:cNvGrpSpPr>
                <a:grpSpLocks/>
              </p:cNvGrpSpPr>
              <p:nvPr/>
            </p:nvGrpSpPr>
            <p:grpSpPr bwMode="auto">
              <a:xfrm>
                <a:off x="2031" y="6158"/>
                <a:ext cx="1133" cy="461"/>
                <a:chOff x="2031" y="6158"/>
                <a:chExt cx="1133" cy="461"/>
              </a:xfrm>
            </p:grpSpPr>
            <p:sp>
              <p:nvSpPr>
                <p:cNvPr id="32080" name="Rectangle 139"/>
                <p:cNvSpPr>
                  <a:spLocks noChangeArrowheads="1"/>
                </p:cNvSpPr>
                <p:nvPr/>
              </p:nvSpPr>
              <p:spPr bwMode="auto">
                <a:xfrm>
                  <a:off x="2074" y="6158"/>
                  <a:ext cx="1047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081" name="Rectangle 140"/>
                <p:cNvSpPr>
                  <a:spLocks noChangeArrowheads="1"/>
                </p:cNvSpPr>
                <p:nvPr/>
              </p:nvSpPr>
              <p:spPr bwMode="auto">
                <a:xfrm>
                  <a:off x="2031" y="6158"/>
                  <a:ext cx="1133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32" name="Group 141"/>
              <p:cNvGrpSpPr>
                <a:grpSpLocks/>
              </p:cNvGrpSpPr>
              <p:nvPr/>
            </p:nvGrpSpPr>
            <p:grpSpPr bwMode="auto">
              <a:xfrm>
                <a:off x="3164" y="6158"/>
                <a:ext cx="992" cy="461"/>
                <a:chOff x="3164" y="6158"/>
                <a:chExt cx="992" cy="461"/>
              </a:xfrm>
            </p:grpSpPr>
            <p:sp>
              <p:nvSpPr>
                <p:cNvPr id="32078" name="Rectangle 142"/>
                <p:cNvSpPr>
                  <a:spLocks noChangeArrowheads="1"/>
                </p:cNvSpPr>
                <p:nvPr/>
              </p:nvSpPr>
              <p:spPr bwMode="auto">
                <a:xfrm>
                  <a:off x="3207" y="6158"/>
                  <a:ext cx="906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079" name="Rectangle 143"/>
                <p:cNvSpPr>
                  <a:spLocks noChangeArrowheads="1"/>
                </p:cNvSpPr>
                <p:nvPr/>
              </p:nvSpPr>
              <p:spPr bwMode="auto">
                <a:xfrm>
                  <a:off x="3164" y="6158"/>
                  <a:ext cx="992" cy="461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33" name="Group 144"/>
              <p:cNvGrpSpPr>
                <a:grpSpLocks/>
              </p:cNvGrpSpPr>
              <p:nvPr/>
            </p:nvGrpSpPr>
            <p:grpSpPr bwMode="auto">
              <a:xfrm>
                <a:off x="0" y="6619"/>
                <a:ext cx="2031" cy="346"/>
                <a:chOff x="0" y="6619"/>
                <a:chExt cx="2031" cy="346"/>
              </a:xfrm>
            </p:grpSpPr>
            <p:sp>
              <p:nvSpPr>
                <p:cNvPr id="32076" name="Rectangle 145"/>
                <p:cNvSpPr>
                  <a:spLocks noChangeArrowheads="1"/>
                </p:cNvSpPr>
                <p:nvPr/>
              </p:nvSpPr>
              <p:spPr bwMode="auto">
                <a:xfrm>
                  <a:off x="43" y="6619"/>
                  <a:ext cx="1945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077" name="Rectangle 146"/>
                <p:cNvSpPr>
                  <a:spLocks noChangeArrowheads="1"/>
                </p:cNvSpPr>
                <p:nvPr/>
              </p:nvSpPr>
              <p:spPr bwMode="auto">
                <a:xfrm>
                  <a:off x="0" y="6619"/>
                  <a:ext cx="2031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34" name="Group 147"/>
              <p:cNvGrpSpPr>
                <a:grpSpLocks/>
              </p:cNvGrpSpPr>
              <p:nvPr/>
            </p:nvGrpSpPr>
            <p:grpSpPr bwMode="auto">
              <a:xfrm>
                <a:off x="2031" y="6619"/>
                <a:ext cx="1133" cy="346"/>
                <a:chOff x="2031" y="6619"/>
                <a:chExt cx="1133" cy="346"/>
              </a:xfrm>
            </p:grpSpPr>
            <p:sp>
              <p:nvSpPr>
                <p:cNvPr id="32074" name="Rectangle 148"/>
                <p:cNvSpPr>
                  <a:spLocks noChangeArrowheads="1"/>
                </p:cNvSpPr>
                <p:nvPr/>
              </p:nvSpPr>
              <p:spPr bwMode="auto">
                <a:xfrm>
                  <a:off x="2074" y="6619"/>
                  <a:ext cx="1047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075" name="Rectangle 149"/>
                <p:cNvSpPr>
                  <a:spLocks noChangeArrowheads="1"/>
                </p:cNvSpPr>
                <p:nvPr/>
              </p:nvSpPr>
              <p:spPr bwMode="auto">
                <a:xfrm>
                  <a:off x="2031" y="6619"/>
                  <a:ext cx="1133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35" name="Group 150"/>
              <p:cNvGrpSpPr>
                <a:grpSpLocks/>
              </p:cNvGrpSpPr>
              <p:nvPr/>
            </p:nvGrpSpPr>
            <p:grpSpPr bwMode="auto">
              <a:xfrm>
                <a:off x="3164" y="6619"/>
                <a:ext cx="992" cy="346"/>
                <a:chOff x="3164" y="6619"/>
                <a:chExt cx="992" cy="346"/>
              </a:xfrm>
            </p:grpSpPr>
            <p:sp>
              <p:nvSpPr>
                <p:cNvPr id="32072" name="Rectangle 151"/>
                <p:cNvSpPr>
                  <a:spLocks noChangeArrowheads="1"/>
                </p:cNvSpPr>
                <p:nvPr/>
              </p:nvSpPr>
              <p:spPr bwMode="auto">
                <a:xfrm>
                  <a:off x="3207" y="6619"/>
                  <a:ext cx="906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073" name="Rectangle 152"/>
                <p:cNvSpPr>
                  <a:spLocks noChangeArrowheads="1"/>
                </p:cNvSpPr>
                <p:nvPr/>
              </p:nvSpPr>
              <p:spPr bwMode="auto">
                <a:xfrm>
                  <a:off x="3164" y="6619"/>
                  <a:ext cx="992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36" name="Group 153"/>
              <p:cNvGrpSpPr>
                <a:grpSpLocks/>
              </p:cNvGrpSpPr>
              <p:nvPr/>
            </p:nvGrpSpPr>
            <p:grpSpPr bwMode="auto">
              <a:xfrm>
                <a:off x="0" y="6965"/>
                <a:ext cx="2031" cy="346"/>
                <a:chOff x="0" y="6965"/>
                <a:chExt cx="2031" cy="346"/>
              </a:xfrm>
            </p:grpSpPr>
            <p:sp>
              <p:nvSpPr>
                <p:cNvPr id="32070" name="Rectangle 154"/>
                <p:cNvSpPr>
                  <a:spLocks noChangeArrowheads="1"/>
                </p:cNvSpPr>
                <p:nvPr/>
              </p:nvSpPr>
              <p:spPr bwMode="auto">
                <a:xfrm>
                  <a:off x="43" y="6965"/>
                  <a:ext cx="1945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071" name="Rectangle 155"/>
                <p:cNvSpPr>
                  <a:spLocks noChangeArrowheads="1"/>
                </p:cNvSpPr>
                <p:nvPr/>
              </p:nvSpPr>
              <p:spPr bwMode="auto">
                <a:xfrm>
                  <a:off x="0" y="6965"/>
                  <a:ext cx="2031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37" name="Group 156"/>
              <p:cNvGrpSpPr>
                <a:grpSpLocks/>
              </p:cNvGrpSpPr>
              <p:nvPr/>
            </p:nvGrpSpPr>
            <p:grpSpPr bwMode="auto">
              <a:xfrm>
                <a:off x="2031" y="6965"/>
                <a:ext cx="1133" cy="346"/>
                <a:chOff x="2031" y="6965"/>
                <a:chExt cx="1133" cy="346"/>
              </a:xfrm>
            </p:grpSpPr>
            <p:sp>
              <p:nvSpPr>
                <p:cNvPr id="32068" name="Rectangle 157"/>
                <p:cNvSpPr>
                  <a:spLocks noChangeArrowheads="1"/>
                </p:cNvSpPr>
                <p:nvPr/>
              </p:nvSpPr>
              <p:spPr bwMode="auto">
                <a:xfrm>
                  <a:off x="2074" y="6965"/>
                  <a:ext cx="1047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069" name="Rectangle 158"/>
                <p:cNvSpPr>
                  <a:spLocks noChangeArrowheads="1"/>
                </p:cNvSpPr>
                <p:nvPr/>
              </p:nvSpPr>
              <p:spPr bwMode="auto">
                <a:xfrm>
                  <a:off x="2031" y="6965"/>
                  <a:ext cx="1133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38" name="Group 159"/>
              <p:cNvGrpSpPr>
                <a:grpSpLocks/>
              </p:cNvGrpSpPr>
              <p:nvPr/>
            </p:nvGrpSpPr>
            <p:grpSpPr bwMode="auto">
              <a:xfrm>
                <a:off x="3164" y="6965"/>
                <a:ext cx="992" cy="346"/>
                <a:chOff x="3164" y="6965"/>
                <a:chExt cx="992" cy="346"/>
              </a:xfrm>
            </p:grpSpPr>
            <p:sp>
              <p:nvSpPr>
                <p:cNvPr id="32066" name="Rectangle 160"/>
                <p:cNvSpPr>
                  <a:spLocks noChangeArrowheads="1"/>
                </p:cNvSpPr>
                <p:nvPr/>
              </p:nvSpPr>
              <p:spPr bwMode="auto">
                <a:xfrm>
                  <a:off x="3207" y="6965"/>
                  <a:ext cx="906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067" name="Rectangle 161"/>
                <p:cNvSpPr>
                  <a:spLocks noChangeArrowheads="1"/>
                </p:cNvSpPr>
                <p:nvPr/>
              </p:nvSpPr>
              <p:spPr bwMode="auto">
                <a:xfrm>
                  <a:off x="3164" y="6965"/>
                  <a:ext cx="992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39" name="Group 162"/>
              <p:cNvGrpSpPr>
                <a:grpSpLocks/>
              </p:cNvGrpSpPr>
              <p:nvPr/>
            </p:nvGrpSpPr>
            <p:grpSpPr bwMode="auto">
              <a:xfrm>
                <a:off x="0" y="7311"/>
                <a:ext cx="2031" cy="346"/>
                <a:chOff x="0" y="7311"/>
                <a:chExt cx="2031" cy="346"/>
              </a:xfrm>
            </p:grpSpPr>
            <p:sp>
              <p:nvSpPr>
                <p:cNvPr id="32064" name="Rectangle 163"/>
                <p:cNvSpPr>
                  <a:spLocks noChangeArrowheads="1"/>
                </p:cNvSpPr>
                <p:nvPr/>
              </p:nvSpPr>
              <p:spPr bwMode="auto">
                <a:xfrm>
                  <a:off x="43" y="7311"/>
                  <a:ext cx="1945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065" name="Rectangle 164"/>
                <p:cNvSpPr>
                  <a:spLocks noChangeArrowheads="1"/>
                </p:cNvSpPr>
                <p:nvPr/>
              </p:nvSpPr>
              <p:spPr bwMode="auto">
                <a:xfrm>
                  <a:off x="0" y="7311"/>
                  <a:ext cx="2031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40" name="Group 165"/>
              <p:cNvGrpSpPr>
                <a:grpSpLocks/>
              </p:cNvGrpSpPr>
              <p:nvPr/>
            </p:nvGrpSpPr>
            <p:grpSpPr bwMode="auto">
              <a:xfrm>
                <a:off x="2031" y="7311"/>
                <a:ext cx="1133" cy="346"/>
                <a:chOff x="2031" y="7311"/>
                <a:chExt cx="1133" cy="346"/>
              </a:xfrm>
            </p:grpSpPr>
            <p:sp>
              <p:nvSpPr>
                <p:cNvPr id="32062" name="Rectangle 166"/>
                <p:cNvSpPr>
                  <a:spLocks noChangeArrowheads="1"/>
                </p:cNvSpPr>
                <p:nvPr/>
              </p:nvSpPr>
              <p:spPr bwMode="auto">
                <a:xfrm>
                  <a:off x="2074" y="7311"/>
                  <a:ext cx="1047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063" name="Rectangle 167"/>
                <p:cNvSpPr>
                  <a:spLocks noChangeArrowheads="1"/>
                </p:cNvSpPr>
                <p:nvPr/>
              </p:nvSpPr>
              <p:spPr bwMode="auto">
                <a:xfrm>
                  <a:off x="2031" y="7311"/>
                  <a:ext cx="1133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41" name="Group 168"/>
              <p:cNvGrpSpPr>
                <a:grpSpLocks/>
              </p:cNvGrpSpPr>
              <p:nvPr/>
            </p:nvGrpSpPr>
            <p:grpSpPr bwMode="auto">
              <a:xfrm>
                <a:off x="3164" y="7311"/>
                <a:ext cx="992" cy="346"/>
                <a:chOff x="3164" y="7311"/>
                <a:chExt cx="992" cy="346"/>
              </a:xfrm>
            </p:grpSpPr>
            <p:sp>
              <p:nvSpPr>
                <p:cNvPr id="32060" name="Rectangle 169"/>
                <p:cNvSpPr>
                  <a:spLocks noChangeArrowheads="1"/>
                </p:cNvSpPr>
                <p:nvPr/>
              </p:nvSpPr>
              <p:spPr bwMode="auto">
                <a:xfrm>
                  <a:off x="3207" y="7311"/>
                  <a:ext cx="906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061" name="Rectangle 170"/>
                <p:cNvSpPr>
                  <a:spLocks noChangeArrowheads="1"/>
                </p:cNvSpPr>
                <p:nvPr/>
              </p:nvSpPr>
              <p:spPr bwMode="auto">
                <a:xfrm>
                  <a:off x="3164" y="7311"/>
                  <a:ext cx="992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42" name="Group 171"/>
              <p:cNvGrpSpPr>
                <a:grpSpLocks/>
              </p:cNvGrpSpPr>
              <p:nvPr/>
            </p:nvGrpSpPr>
            <p:grpSpPr bwMode="auto">
              <a:xfrm>
                <a:off x="0" y="7657"/>
                <a:ext cx="2031" cy="346"/>
                <a:chOff x="0" y="7657"/>
                <a:chExt cx="2031" cy="346"/>
              </a:xfrm>
            </p:grpSpPr>
            <p:sp>
              <p:nvSpPr>
                <p:cNvPr id="32058" name="Rectangle 172"/>
                <p:cNvSpPr>
                  <a:spLocks noChangeArrowheads="1"/>
                </p:cNvSpPr>
                <p:nvPr/>
              </p:nvSpPr>
              <p:spPr bwMode="auto">
                <a:xfrm>
                  <a:off x="43" y="7657"/>
                  <a:ext cx="1945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059" name="Rectangle 173"/>
                <p:cNvSpPr>
                  <a:spLocks noChangeArrowheads="1"/>
                </p:cNvSpPr>
                <p:nvPr/>
              </p:nvSpPr>
              <p:spPr bwMode="auto">
                <a:xfrm>
                  <a:off x="0" y="7657"/>
                  <a:ext cx="2031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43" name="Group 174"/>
              <p:cNvGrpSpPr>
                <a:grpSpLocks/>
              </p:cNvGrpSpPr>
              <p:nvPr/>
            </p:nvGrpSpPr>
            <p:grpSpPr bwMode="auto">
              <a:xfrm>
                <a:off x="2031" y="7657"/>
                <a:ext cx="1133" cy="346"/>
                <a:chOff x="2031" y="7657"/>
                <a:chExt cx="1133" cy="346"/>
              </a:xfrm>
            </p:grpSpPr>
            <p:sp>
              <p:nvSpPr>
                <p:cNvPr id="32056" name="Rectangle 175"/>
                <p:cNvSpPr>
                  <a:spLocks noChangeArrowheads="1"/>
                </p:cNvSpPr>
                <p:nvPr/>
              </p:nvSpPr>
              <p:spPr bwMode="auto">
                <a:xfrm>
                  <a:off x="2074" y="7657"/>
                  <a:ext cx="1047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057" name="Rectangle 176"/>
                <p:cNvSpPr>
                  <a:spLocks noChangeArrowheads="1"/>
                </p:cNvSpPr>
                <p:nvPr/>
              </p:nvSpPr>
              <p:spPr bwMode="auto">
                <a:xfrm>
                  <a:off x="2031" y="7657"/>
                  <a:ext cx="1133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44" name="Group 177"/>
              <p:cNvGrpSpPr>
                <a:grpSpLocks/>
              </p:cNvGrpSpPr>
              <p:nvPr/>
            </p:nvGrpSpPr>
            <p:grpSpPr bwMode="auto">
              <a:xfrm>
                <a:off x="3164" y="7657"/>
                <a:ext cx="992" cy="346"/>
                <a:chOff x="3164" y="7657"/>
                <a:chExt cx="992" cy="346"/>
              </a:xfrm>
            </p:grpSpPr>
            <p:sp>
              <p:nvSpPr>
                <p:cNvPr id="32054" name="Rectangle 178"/>
                <p:cNvSpPr>
                  <a:spLocks noChangeArrowheads="1"/>
                </p:cNvSpPr>
                <p:nvPr/>
              </p:nvSpPr>
              <p:spPr bwMode="auto">
                <a:xfrm>
                  <a:off x="3207" y="7657"/>
                  <a:ext cx="906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055" name="Rectangle 179"/>
                <p:cNvSpPr>
                  <a:spLocks noChangeArrowheads="1"/>
                </p:cNvSpPr>
                <p:nvPr/>
              </p:nvSpPr>
              <p:spPr bwMode="auto">
                <a:xfrm>
                  <a:off x="3164" y="7657"/>
                  <a:ext cx="992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45" name="Group 180"/>
              <p:cNvGrpSpPr>
                <a:grpSpLocks/>
              </p:cNvGrpSpPr>
              <p:nvPr/>
            </p:nvGrpSpPr>
            <p:grpSpPr bwMode="auto">
              <a:xfrm>
                <a:off x="0" y="8003"/>
                <a:ext cx="2031" cy="346"/>
                <a:chOff x="0" y="8003"/>
                <a:chExt cx="2031" cy="346"/>
              </a:xfrm>
            </p:grpSpPr>
            <p:sp>
              <p:nvSpPr>
                <p:cNvPr id="32052" name="Rectangle 181"/>
                <p:cNvSpPr>
                  <a:spLocks noChangeArrowheads="1"/>
                </p:cNvSpPr>
                <p:nvPr/>
              </p:nvSpPr>
              <p:spPr bwMode="auto">
                <a:xfrm>
                  <a:off x="43" y="8003"/>
                  <a:ext cx="1945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053" name="Rectangle 182"/>
                <p:cNvSpPr>
                  <a:spLocks noChangeArrowheads="1"/>
                </p:cNvSpPr>
                <p:nvPr/>
              </p:nvSpPr>
              <p:spPr bwMode="auto">
                <a:xfrm>
                  <a:off x="0" y="8003"/>
                  <a:ext cx="2031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46" name="Group 183"/>
              <p:cNvGrpSpPr>
                <a:grpSpLocks/>
              </p:cNvGrpSpPr>
              <p:nvPr/>
            </p:nvGrpSpPr>
            <p:grpSpPr bwMode="auto">
              <a:xfrm>
                <a:off x="2031" y="8003"/>
                <a:ext cx="1133" cy="346"/>
                <a:chOff x="2031" y="8003"/>
                <a:chExt cx="1133" cy="346"/>
              </a:xfrm>
            </p:grpSpPr>
            <p:sp>
              <p:nvSpPr>
                <p:cNvPr id="32050" name="Rectangle 184"/>
                <p:cNvSpPr>
                  <a:spLocks noChangeArrowheads="1"/>
                </p:cNvSpPr>
                <p:nvPr/>
              </p:nvSpPr>
              <p:spPr bwMode="auto">
                <a:xfrm>
                  <a:off x="2074" y="8003"/>
                  <a:ext cx="1047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051" name="Rectangle 185"/>
                <p:cNvSpPr>
                  <a:spLocks noChangeArrowheads="1"/>
                </p:cNvSpPr>
                <p:nvPr/>
              </p:nvSpPr>
              <p:spPr bwMode="auto">
                <a:xfrm>
                  <a:off x="2031" y="8003"/>
                  <a:ext cx="1133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047" name="Group 186"/>
              <p:cNvGrpSpPr>
                <a:grpSpLocks/>
              </p:cNvGrpSpPr>
              <p:nvPr/>
            </p:nvGrpSpPr>
            <p:grpSpPr bwMode="auto">
              <a:xfrm>
                <a:off x="3164" y="8003"/>
                <a:ext cx="992" cy="346"/>
                <a:chOff x="3164" y="8003"/>
                <a:chExt cx="992" cy="346"/>
              </a:xfrm>
            </p:grpSpPr>
            <p:sp>
              <p:nvSpPr>
                <p:cNvPr id="32048" name="Rectangle 187"/>
                <p:cNvSpPr>
                  <a:spLocks noChangeArrowheads="1"/>
                </p:cNvSpPr>
                <p:nvPr/>
              </p:nvSpPr>
              <p:spPr bwMode="auto">
                <a:xfrm>
                  <a:off x="3207" y="8003"/>
                  <a:ext cx="906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049" name="Rectangle 188"/>
                <p:cNvSpPr>
                  <a:spLocks noChangeArrowheads="1"/>
                </p:cNvSpPr>
                <p:nvPr/>
              </p:nvSpPr>
              <p:spPr bwMode="auto">
                <a:xfrm>
                  <a:off x="3164" y="8003"/>
                  <a:ext cx="992" cy="346"/>
                </a:xfrm>
                <a:prstGeom prst="rect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  <p:sp>
          <p:nvSpPr>
            <p:cNvPr id="31986" name="Rectangle 189"/>
            <p:cNvSpPr>
              <a:spLocks noChangeArrowheads="1"/>
            </p:cNvSpPr>
            <p:nvPr/>
          </p:nvSpPr>
          <p:spPr bwMode="auto">
            <a:xfrm>
              <a:off x="-3" y="-3"/>
              <a:ext cx="4162" cy="8355"/>
            </a:xfrm>
            <a:prstGeom prst="rect">
              <a:avLst/>
            </a:prstGeom>
            <a:gradFill rotWithShape="0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1"/>
            </a:gra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42018" name="Group 190"/>
          <p:cNvGrpSpPr>
            <a:grpSpLocks/>
          </p:cNvGrpSpPr>
          <p:nvPr/>
        </p:nvGrpSpPr>
        <p:grpSpPr bwMode="auto">
          <a:xfrm>
            <a:off x="0" y="457200"/>
            <a:ext cx="9296400" cy="6400800"/>
            <a:chOff x="-3" y="-3"/>
            <a:chExt cx="4162" cy="8355"/>
          </a:xfrm>
        </p:grpSpPr>
        <p:grpSp>
          <p:nvGrpSpPr>
            <p:cNvPr id="31800" name="Group 191"/>
            <p:cNvGrpSpPr>
              <a:grpSpLocks/>
            </p:cNvGrpSpPr>
            <p:nvPr/>
          </p:nvGrpSpPr>
          <p:grpSpPr bwMode="auto">
            <a:xfrm>
              <a:off x="0" y="0"/>
              <a:ext cx="4156" cy="8349"/>
              <a:chOff x="0" y="0"/>
              <a:chExt cx="4156" cy="8349"/>
            </a:xfrm>
          </p:grpSpPr>
          <p:grpSp>
            <p:nvGrpSpPr>
              <p:cNvPr id="31802" name="Group 192"/>
              <p:cNvGrpSpPr>
                <a:grpSpLocks/>
              </p:cNvGrpSpPr>
              <p:nvPr/>
            </p:nvGrpSpPr>
            <p:grpSpPr bwMode="auto">
              <a:xfrm>
                <a:off x="0" y="0"/>
                <a:ext cx="4156" cy="509"/>
                <a:chOff x="0" y="0"/>
                <a:chExt cx="4156" cy="509"/>
              </a:xfrm>
            </p:grpSpPr>
            <p:sp>
              <p:nvSpPr>
                <p:cNvPr id="31983" name="Rectangle 193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4070" cy="509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ru-RU" sz="1200" b="0">
                      <a:latin typeface="Arial" pitchFamily="34" charset="0"/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84" name="Rectangle 19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156" cy="509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03" name="Group 195"/>
              <p:cNvGrpSpPr>
                <a:grpSpLocks/>
              </p:cNvGrpSpPr>
              <p:nvPr/>
            </p:nvGrpSpPr>
            <p:grpSpPr bwMode="auto">
              <a:xfrm>
                <a:off x="0" y="509"/>
                <a:ext cx="2031" cy="346"/>
                <a:chOff x="0" y="509"/>
                <a:chExt cx="2031" cy="346"/>
              </a:xfrm>
            </p:grpSpPr>
            <p:sp>
              <p:nvSpPr>
                <p:cNvPr id="31981" name="Rectangle 196"/>
                <p:cNvSpPr>
                  <a:spLocks noChangeArrowheads="1"/>
                </p:cNvSpPr>
                <p:nvPr/>
              </p:nvSpPr>
              <p:spPr bwMode="auto">
                <a:xfrm>
                  <a:off x="43" y="509"/>
                  <a:ext cx="1945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82" name="Rectangle 197"/>
                <p:cNvSpPr>
                  <a:spLocks noChangeArrowheads="1"/>
                </p:cNvSpPr>
                <p:nvPr/>
              </p:nvSpPr>
              <p:spPr bwMode="auto">
                <a:xfrm>
                  <a:off x="0" y="509"/>
                  <a:ext cx="2031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04" name="Group 198"/>
              <p:cNvGrpSpPr>
                <a:grpSpLocks/>
              </p:cNvGrpSpPr>
              <p:nvPr/>
            </p:nvGrpSpPr>
            <p:grpSpPr bwMode="auto">
              <a:xfrm>
                <a:off x="2031" y="509"/>
                <a:ext cx="1133" cy="346"/>
                <a:chOff x="2031" y="509"/>
                <a:chExt cx="1133" cy="346"/>
              </a:xfrm>
            </p:grpSpPr>
            <p:sp>
              <p:nvSpPr>
                <p:cNvPr id="31979" name="Rectangle 199"/>
                <p:cNvSpPr>
                  <a:spLocks noChangeArrowheads="1"/>
                </p:cNvSpPr>
                <p:nvPr/>
              </p:nvSpPr>
              <p:spPr bwMode="auto">
                <a:xfrm>
                  <a:off x="2074" y="509"/>
                  <a:ext cx="1047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80" name="Rectangle 200"/>
                <p:cNvSpPr>
                  <a:spLocks noChangeArrowheads="1"/>
                </p:cNvSpPr>
                <p:nvPr/>
              </p:nvSpPr>
              <p:spPr bwMode="auto">
                <a:xfrm>
                  <a:off x="2031" y="509"/>
                  <a:ext cx="1133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05" name="Group 201"/>
              <p:cNvGrpSpPr>
                <a:grpSpLocks/>
              </p:cNvGrpSpPr>
              <p:nvPr/>
            </p:nvGrpSpPr>
            <p:grpSpPr bwMode="auto">
              <a:xfrm>
                <a:off x="3164" y="509"/>
                <a:ext cx="992" cy="346"/>
                <a:chOff x="3164" y="509"/>
                <a:chExt cx="992" cy="346"/>
              </a:xfrm>
            </p:grpSpPr>
            <p:sp>
              <p:nvSpPr>
                <p:cNvPr id="31977" name="Rectangle 202"/>
                <p:cNvSpPr>
                  <a:spLocks noChangeArrowheads="1"/>
                </p:cNvSpPr>
                <p:nvPr/>
              </p:nvSpPr>
              <p:spPr bwMode="auto">
                <a:xfrm>
                  <a:off x="3207" y="509"/>
                  <a:ext cx="906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78" name="Rectangle 203"/>
                <p:cNvSpPr>
                  <a:spLocks noChangeArrowheads="1"/>
                </p:cNvSpPr>
                <p:nvPr/>
              </p:nvSpPr>
              <p:spPr bwMode="auto">
                <a:xfrm>
                  <a:off x="3164" y="509"/>
                  <a:ext cx="992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06" name="Group 204"/>
              <p:cNvGrpSpPr>
                <a:grpSpLocks/>
              </p:cNvGrpSpPr>
              <p:nvPr/>
            </p:nvGrpSpPr>
            <p:grpSpPr bwMode="auto">
              <a:xfrm>
                <a:off x="0" y="855"/>
                <a:ext cx="2031" cy="346"/>
                <a:chOff x="0" y="855"/>
                <a:chExt cx="2031" cy="346"/>
              </a:xfrm>
            </p:grpSpPr>
            <p:sp>
              <p:nvSpPr>
                <p:cNvPr id="31975" name="Rectangle 205"/>
                <p:cNvSpPr>
                  <a:spLocks noChangeArrowheads="1"/>
                </p:cNvSpPr>
                <p:nvPr/>
              </p:nvSpPr>
              <p:spPr bwMode="auto">
                <a:xfrm>
                  <a:off x="43" y="855"/>
                  <a:ext cx="1945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76" name="Rectangle 206"/>
                <p:cNvSpPr>
                  <a:spLocks noChangeArrowheads="1"/>
                </p:cNvSpPr>
                <p:nvPr/>
              </p:nvSpPr>
              <p:spPr bwMode="auto">
                <a:xfrm>
                  <a:off x="0" y="855"/>
                  <a:ext cx="2031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07" name="Group 207"/>
              <p:cNvGrpSpPr>
                <a:grpSpLocks/>
              </p:cNvGrpSpPr>
              <p:nvPr/>
            </p:nvGrpSpPr>
            <p:grpSpPr bwMode="auto">
              <a:xfrm>
                <a:off x="2031" y="855"/>
                <a:ext cx="1133" cy="346"/>
                <a:chOff x="2031" y="855"/>
                <a:chExt cx="1133" cy="346"/>
              </a:xfrm>
            </p:grpSpPr>
            <p:sp>
              <p:nvSpPr>
                <p:cNvPr id="31973" name="Rectangle 208"/>
                <p:cNvSpPr>
                  <a:spLocks noChangeArrowheads="1"/>
                </p:cNvSpPr>
                <p:nvPr/>
              </p:nvSpPr>
              <p:spPr bwMode="auto">
                <a:xfrm>
                  <a:off x="2074" y="855"/>
                  <a:ext cx="1047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74" name="Rectangle 209"/>
                <p:cNvSpPr>
                  <a:spLocks noChangeArrowheads="1"/>
                </p:cNvSpPr>
                <p:nvPr/>
              </p:nvSpPr>
              <p:spPr bwMode="auto">
                <a:xfrm>
                  <a:off x="2031" y="855"/>
                  <a:ext cx="1133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08" name="Group 210"/>
              <p:cNvGrpSpPr>
                <a:grpSpLocks/>
              </p:cNvGrpSpPr>
              <p:nvPr/>
            </p:nvGrpSpPr>
            <p:grpSpPr bwMode="auto">
              <a:xfrm>
                <a:off x="3164" y="855"/>
                <a:ext cx="992" cy="346"/>
                <a:chOff x="3164" y="855"/>
                <a:chExt cx="992" cy="346"/>
              </a:xfrm>
            </p:grpSpPr>
            <p:sp>
              <p:nvSpPr>
                <p:cNvPr id="31971" name="Rectangle 211"/>
                <p:cNvSpPr>
                  <a:spLocks noChangeArrowheads="1"/>
                </p:cNvSpPr>
                <p:nvPr/>
              </p:nvSpPr>
              <p:spPr bwMode="auto">
                <a:xfrm>
                  <a:off x="3207" y="855"/>
                  <a:ext cx="906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72" name="Rectangle 212"/>
                <p:cNvSpPr>
                  <a:spLocks noChangeArrowheads="1"/>
                </p:cNvSpPr>
                <p:nvPr/>
              </p:nvSpPr>
              <p:spPr bwMode="auto">
                <a:xfrm>
                  <a:off x="3164" y="855"/>
                  <a:ext cx="992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09" name="Group 213"/>
              <p:cNvGrpSpPr>
                <a:grpSpLocks/>
              </p:cNvGrpSpPr>
              <p:nvPr/>
            </p:nvGrpSpPr>
            <p:grpSpPr bwMode="auto">
              <a:xfrm>
                <a:off x="0" y="1201"/>
                <a:ext cx="2031" cy="346"/>
                <a:chOff x="0" y="1201"/>
                <a:chExt cx="2031" cy="346"/>
              </a:xfrm>
            </p:grpSpPr>
            <p:sp>
              <p:nvSpPr>
                <p:cNvPr id="31969" name="Rectangle 214"/>
                <p:cNvSpPr>
                  <a:spLocks noChangeArrowheads="1"/>
                </p:cNvSpPr>
                <p:nvPr/>
              </p:nvSpPr>
              <p:spPr bwMode="auto">
                <a:xfrm>
                  <a:off x="43" y="1201"/>
                  <a:ext cx="1945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70" name="Rectangle 215"/>
                <p:cNvSpPr>
                  <a:spLocks noChangeArrowheads="1"/>
                </p:cNvSpPr>
                <p:nvPr/>
              </p:nvSpPr>
              <p:spPr bwMode="auto">
                <a:xfrm>
                  <a:off x="0" y="1201"/>
                  <a:ext cx="2031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10" name="Group 216"/>
              <p:cNvGrpSpPr>
                <a:grpSpLocks/>
              </p:cNvGrpSpPr>
              <p:nvPr/>
            </p:nvGrpSpPr>
            <p:grpSpPr bwMode="auto">
              <a:xfrm>
                <a:off x="2031" y="1201"/>
                <a:ext cx="1133" cy="346"/>
                <a:chOff x="2031" y="1201"/>
                <a:chExt cx="1133" cy="346"/>
              </a:xfrm>
            </p:grpSpPr>
            <p:sp>
              <p:nvSpPr>
                <p:cNvPr id="31967" name="Rectangle 217"/>
                <p:cNvSpPr>
                  <a:spLocks noChangeArrowheads="1"/>
                </p:cNvSpPr>
                <p:nvPr/>
              </p:nvSpPr>
              <p:spPr bwMode="auto">
                <a:xfrm>
                  <a:off x="2074" y="1201"/>
                  <a:ext cx="1047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68" name="Rectangle 218"/>
                <p:cNvSpPr>
                  <a:spLocks noChangeArrowheads="1"/>
                </p:cNvSpPr>
                <p:nvPr/>
              </p:nvSpPr>
              <p:spPr bwMode="auto">
                <a:xfrm>
                  <a:off x="2031" y="1201"/>
                  <a:ext cx="1133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11" name="Group 219"/>
              <p:cNvGrpSpPr>
                <a:grpSpLocks/>
              </p:cNvGrpSpPr>
              <p:nvPr/>
            </p:nvGrpSpPr>
            <p:grpSpPr bwMode="auto">
              <a:xfrm>
                <a:off x="3164" y="1201"/>
                <a:ext cx="992" cy="346"/>
                <a:chOff x="3164" y="1201"/>
                <a:chExt cx="992" cy="346"/>
              </a:xfrm>
            </p:grpSpPr>
            <p:sp>
              <p:nvSpPr>
                <p:cNvPr id="31965" name="Rectangle 220"/>
                <p:cNvSpPr>
                  <a:spLocks noChangeArrowheads="1"/>
                </p:cNvSpPr>
                <p:nvPr/>
              </p:nvSpPr>
              <p:spPr bwMode="auto">
                <a:xfrm>
                  <a:off x="3207" y="1201"/>
                  <a:ext cx="906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66" name="Rectangle 221"/>
                <p:cNvSpPr>
                  <a:spLocks noChangeArrowheads="1"/>
                </p:cNvSpPr>
                <p:nvPr/>
              </p:nvSpPr>
              <p:spPr bwMode="auto">
                <a:xfrm>
                  <a:off x="3164" y="1201"/>
                  <a:ext cx="992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12" name="Group 222"/>
              <p:cNvGrpSpPr>
                <a:grpSpLocks/>
              </p:cNvGrpSpPr>
              <p:nvPr/>
            </p:nvGrpSpPr>
            <p:grpSpPr bwMode="auto">
              <a:xfrm>
                <a:off x="0" y="1547"/>
                <a:ext cx="2031" cy="461"/>
                <a:chOff x="0" y="1547"/>
                <a:chExt cx="2031" cy="461"/>
              </a:xfrm>
            </p:grpSpPr>
            <p:sp>
              <p:nvSpPr>
                <p:cNvPr id="31963" name="Rectangle 223"/>
                <p:cNvSpPr>
                  <a:spLocks noChangeArrowheads="1"/>
                </p:cNvSpPr>
                <p:nvPr/>
              </p:nvSpPr>
              <p:spPr bwMode="auto">
                <a:xfrm>
                  <a:off x="43" y="1547"/>
                  <a:ext cx="1945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64" name="Rectangle 224"/>
                <p:cNvSpPr>
                  <a:spLocks noChangeArrowheads="1"/>
                </p:cNvSpPr>
                <p:nvPr/>
              </p:nvSpPr>
              <p:spPr bwMode="auto">
                <a:xfrm>
                  <a:off x="0" y="1547"/>
                  <a:ext cx="2031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13" name="Group 225"/>
              <p:cNvGrpSpPr>
                <a:grpSpLocks/>
              </p:cNvGrpSpPr>
              <p:nvPr/>
            </p:nvGrpSpPr>
            <p:grpSpPr bwMode="auto">
              <a:xfrm>
                <a:off x="2031" y="1547"/>
                <a:ext cx="1133" cy="461"/>
                <a:chOff x="2031" y="1547"/>
                <a:chExt cx="1133" cy="461"/>
              </a:xfrm>
            </p:grpSpPr>
            <p:sp>
              <p:nvSpPr>
                <p:cNvPr id="31961" name="Rectangle 226"/>
                <p:cNvSpPr>
                  <a:spLocks noChangeArrowheads="1"/>
                </p:cNvSpPr>
                <p:nvPr/>
              </p:nvSpPr>
              <p:spPr bwMode="auto">
                <a:xfrm>
                  <a:off x="2074" y="1547"/>
                  <a:ext cx="1047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62" name="Rectangle 227"/>
                <p:cNvSpPr>
                  <a:spLocks noChangeArrowheads="1"/>
                </p:cNvSpPr>
                <p:nvPr/>
              </p:nvSpPr>
              <p:spPr bwMode="auto">
                <a:xfrm>
                  <a:off x="2031" y="1547"/>
                  <a:ext cx="1133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14" name="Group 228"/>
              <p:cNvGrpSpPr>
                <a:grpSpLocks/>
              </p:cNvGrpSpPr>
              <p:nvPr/>
            </p:nvGrpSpPr>
            <p:grpSpPr bwMode="auto">
              <a:xfrm>
                <a:off x="3164" y="1547"/>
                <a:ext cx="992" cy="461"/>
                <a:chOff x="3164" y="1547"/>
                <a:chExt cx="992" cy="461"/>
              </a:xfrm>
            </p:grpSpPr>
            <p:sp>
              <p:nvSpPr>
                <p:cNvPr id="31959" name="Rectangle 229"/>
                <p:cNvSpPr>
                  <a:spLocks noChangeArrowheads="1"/>
                </p:cNvSpPr>
                <p:nvPr/>
              </p:nvSpPr>
              <p:spPr bwMode="auto">
                <a:xfrm>
                  <a:off x="3207" y="1547"/>
                  <a:ext cx="906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60" name="Rectangle 230"/>
                <p:cNvSpPr>
                  <a:spLocks noChangeArrowheads="1"/>
                </p:cNvSpPr>
                <p:nvPr/>
              </p:nvSpPr>
              <p:spPr bwMode="auto">
                <a:xfrm>
                  <a:off x="3164" y="1547"/>
                  <a:ext cx="992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15" name="Group 231"/>
              <p:cNvGrpSpPr>
                <a:grpSpLocks/>
              </p:cNvGrpSpPr>
              <p:nvPr/>
            </p:nvGrpSpPr>
            <p:grpSpPr bwMode="auto">
              <a:xfrm>
                <a:off x="0" y="2008"/>
                <a:ext cx="2031" cy="346"/>
                <a:chOff x="0" y="2008"/>
                <a:chExt cx="2031" cy="346"/>
              </a:xfrm>
            </p:grpSpPr>
            <p:sp>
              <p:nvSpPr>
                <p:cNvPr id="31957" name="Rectangle 232"/>
                <p:cNvSpPr>
                  <a:spLocks noChangeArrowheads="1"/>
                </p:cNvSpPr>
                <p:nvPr/>
              </p:nvSpPr>
              <p:spPr bwMode="auto">
                <a:xfrm>
                  <a:off x="43" y="2008"/>
                  <a:ext cx="1945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58" name="Rectangle 233"/>
                <p:cNvSpPr>
                  <a:spLocks noChangeArrowheads="1"/>
                </p:cNvSpPr>
                <p:nvPr/>
              </p:nvSpPr>
              <p:spPr bwMode="auto">
                <a:xfrm>
                  <a:off x="0" y="2008"/>
                  <a:ext cx="2031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16" name="Group 234"/>
              <p:cNvGrpSpPr>
                <a:grpSpLocks/>
              </p:cNvGrpSpPr>
              <p:nvPr/>
            </p:nvGrpSpPr>
            <p:grpSpPr bwMode="auto">
              <a:xfrm>
                <a:off x="2031" y="2008"/>
                <a:ext cx="1133" cy="346"/>
                <a:chOff x="2031" y="2008"/>
                <a:chExt cx="1133" cy="346"/>
              </a:xfrm>
            </p:grpSpPr>
            <p:sp>
              <p:nvSpPr>
                <p:cNvPr id="31955" name="Rectangle 235"/>
                <p:cNvSpPr>
                  <a:spLocks noChangeArrowheads="1"/>
                </p:cNvSpPr>
                <p:nvPr/>
              </p:nvSpPr>
              <p:spPr bwMode="auto">
                <a:xfrm>
                  <a:off x="2074" y="2008"/>
                  <a:ext cx="1047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31956" name="Rectangle 236"/>
                <p:cNvSpPr>
                  <a:spLocks noChangeArrowheads="1"/>
                </p:cNvSpPr>
                <p:nvPr/>
              </p:nvSpPr>
              <p:spPr bwMode="auto">
                <a:xfrm>
                  <a:off x="2031" y="2008"/>
                  <a:ext cx="1133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17" name="Group 237"/>
              <p:cNvGrpSpPr>
                <a:grpSpLocks/>
              </p:cNvGrpSpPr>
              <p:nvPr/>
            </p:nvGrpSpPr>
            <p:grpSpPr bwMode="auto">
              <a:xfrm>
                <a:off x="3164" y="2008"/>
                <a:ext cx="992" cy="346"/>
                <a:chOff x="3164" y="2008"/>
                <a:chExt cx="992" cy="346"/>
              </a:xfrm>
            </p:grpSpPr>
            <p:sp>
              <p:nvSpPr>
                <p:cNvPr id="31953" name="Rectangle 238"/>
                <p:cNvSpPr>
                  <a:spLocks noChangeArrowheads="1"/>
                </p:cNvSpPr>
                <p:nvPr/>
              </p:nvSpPr>
              <p:spPr bwMode="auto">
                <a:xfrm>
                  <a:off x="3207" y="2008"/>
                  <a:ext cx="906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54" name="Rectangle 239"/>
                <p:cNvSpPr>
                  <a:spLocks noChangeArrowheads="1"/>
                </p:cNvSpPr>
                <p:nvPr/>
              </p:nvSpPr>
              <p:spPr bwMode="auto">
                <a:xfrm>
                  <a:off x="3164" y="2008"/>
                  <a:ext cx="992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18" name="Group 240"/>
              <p:cNvGrpSpPr>
                <a:grpSpLocks/>
              </p:cNvGrpSpPr>
              <p:nvPr/>
            </p:nvGrpSpPr>
            <p:grpSpPr bwMode="auto">
              <a:xfrm>
                <a:off x="0" y="2354"/>
                <a:ext cx="2031" cy="346"/>
                <a:chOff x="0" y="2354"/>
                <a:chExt cx="2031" cy="346"/>
              </a:xfrm>
            </p:grpSpPr>
            <p:sp>
              <p:nvSpPr>
                <p:cNvPr id="31951" name="Rectangle 241"/>
                <p:cNvSpPr>
                  <a:spLocks noChangeArrowheads="1"/>
                </p:cNvSpPr>
                <p:nvPr/>
              </p:nvSpPr>
              <p:spPr bwMode="auto">
                <a:xfrm>
                  <a:off x="43" y="2354"/>
                  <a:ext cx="1945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52" name="Rectangle 242"/>
                <p:cNvSpPr>
                  <a:spLocks noChangeArrowheads="1"/>
                </p:cNvSpPr>
                <p:nvPr/>
              </p:nvSpPr>
              <p:spPr bwMode="auto">
                <a:xfrm>
                  <a:off x="0" y="2354"/>
                  <a:ext cx="2031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19" name="Group 243"/>
              <p:cNvGrpSpPr>
                <a:grpSpLocks/>
              </p:cNvGrpSpPr>
              <p:nvPr/>
            </p:nvGrpSpPr>
            <p:grpSpPr bwMode="auto">
              <a:xfrm>
                <a:off x="2031" y="2354"/>
                <a:ext cx="1133" cy="346"/>
                <a:chOff x="2031" y="2354"/>
                <a:chExt cx="1133" cy="346"/>
              </a:xfrm>
            </p:grpSpPr>
            <p:sp>
              <p:nvSpPr>
                <p:cNvPr id="31949" name="Rectangle 244"/>
                <p:cNvSpPr>
                  <a:spLocks noChangeArrowheads="1"/>
                </p:cNvSpPr>
                <p:nvPr/>
              </p:nvSpPr>
              <p:spPr bwMode="auto">
                <a:xfrm>
                  <a:off x="2074" y="2354"/>
                  <a:ext cx="1047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50" name="Rectangle 245"/>
                <p:cNvSpPr>
                  <a:spLocks noChangeArrowheads="1"/>
                </p:cNvSpPr>
                <p:nvPr/>
              </p:nvSpPr>
              <p:spPr bwMode="auto">
                <a:xfrm>
                  <a:off x="2031" y="2354"/>
                  <a:ext cx="1133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20" name="Group 246"/>
              <p:cNvGrpSpPr>
                <a:grpSpLocks/>
              </p:cNvGrpSpPr>
              <p:nvPr/>
            </p:nvGrpSpPr>
            <p:grpSpPr bwMode="auto">
              <a:xfrm>
                <a:off x="3164" y="2354"/>
                <a:ext cx="992" cy="346"/>
                <a:chOff x="3164" y="2354"/>
                <a:chExt cx="992" cy="346"/>
              </a:xfrm>
            </p:grpSpPr>
            <p:sp>
              <p:nvSpPr>
                <p:cNvPr id="31947" name="Rectangle 247"/>
                <p:cNvSpPr>
                  <a:spLocks noChangeArrowheads="1"/>
                </p:cNvSpPr>
                <p:nvPr/>
              </p:nvSpPr>
              <p:spPr bwMode="auto">
                <a:xfrm>
                  <a:off x="3207" y="2354"/>
                  <a:ext cx="906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48" name="Rectangle 248"/>
                <p:cNvSpPr>
                  <a:spLocks noChangeArrowheads="1"/>
                </p:cNvSpPr>
                <p:nvPr/>
              </p:nvSpPr>
              <p:spPr bwMode="auto">
                <a:xfrm>
                  <a:off x="3164" y="2354"/>
                  <a:ext cx="992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21" name="Group 249"/>
              <p:cNvGrpSpPr>
                <a:grpSpLocks/>
              </p:cNvGrpSpPr>
              <p:nvPr/>
            </p:nvGrpSpPr>
            <p:grpSpPr bwMode="auto">
              <a:xfrm>
                <a:off x="0" y="2700"/>
                <a:ext cx="2031" cy="346"/>
                <a:chOff x="0" y="2700"/>
                <a:chExt cx="2031" cy="346"/>
              </a:xfrm>
            </p:grpSpPr>
            <p:sp>
              <p:nvSpPr>
                <p:cNvPr id="31945" name="Rectangle 250"/>
                <p:cNvSpPr>
                  <a:spLocks noChangeArrowheads="1"/>
                </p:cNvSpPr>
                <p:nvPr/>
              </p:nvSpPr>
              <p:spPr bwMode="auto">
                <a:xfrm>
                  <a:off x="43" y="2700"/>
                  <a:ext cx="1945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46" name="Rectangle 251"/>
                <p:cNvSpPr>
                  <a:spLocks noChangeArrowheads="1"/>
                </p:cNvSpPr>
                <p:nvPr/>
              </p:nvSpPr>
              <p:spPr bwMode="auto">
                <a:xfrm>
                  <a:off x="0" y="2700"/>
                  <a:ext cx="2031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22" name="Group 252"/>
              <p:cNvGrpSpPr>
                <a:grpSpLocks/>
              </p:cNvGrpSpPr>
              <p:nvPr/>
            </p:nvGrpSpPr>
            <p:grpSpPr bwMode="auto">
              <a:xfrm>
                <a:off x="2031" y="2700"/>
                <a:ext cx="1133" cy="346"/>
                <a:chOff x="2031" y="2700"/>
                <a:chExt cx="1133" cy="346"/>
              </a:xfrm>
            </p:grpSpPr>
            <p:sp>
              <p:nvSpPr>
                <p:cNvPr id="31943" name="Rectangle 253"/>
                <p:cNvSpPr>
                  <a:spLocks noChangeArrowheads="1"/>
                </p:cNvSpPr>
                <p:nvPr/>
              </p:nvSpPr>
              <p:spPr bwMode="auto">
                <a:xfrm>
                  <a:off x="2074" y="2700"/>
                  <a:ext cx="1047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44" name="Rectangle 254"/>
                <p:cNvSpPr>
                  <a:spLocks noChangeArrowheads="1"/>
                </p:cNvSpPr>
                <p:nvPr/>
              </p:nvSpPr>
              <p:spPr bwMode="auto">
                <a:xfrm>
                  <a:off x="2031" y="2700"/>
                  <a:ext cx="1133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23" name="Group 255"/>
              <p:cNvGrpSpPr>
                <a:grpSpLocks/>
              </p:cNvGrpSpPr>
              <p:nvPr/>
            </p:nvGrpSpPr>
            <p:grpSpPr bwMode="auto">
              <a:xfrm>
                <a:off x="3164" y="2700"/>
                <a:ext cx="992" cy="346"/>
                <a:chOff x="3164" y="2700"/>
                <a:chExt cx="992" cy="346"/>
              </a:xfrm>
            </p:grpSpPr>
            <p:sp>
              <p:nvSpPr>
                <p:cNvPr id="31941" name="Rectangle 256"/>
                <p:cNvSpPr>
                  <a:spLocks noChangeArrowheads="1"/>
                </p:cNvSpPr>
                <p:nvPr/>
              </p:nvSpPr>
              <p:spPr bwMode="auto">
                <a:xfrm>
                  <a:off x="3207" y="2700"/>
                  <a:ext cx="906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42" name="Rectangle 257"/>
                <p:cNvSpPr>
                  <a:spLocks noChangeArrowheads="1"/>
                </p:cNvSpPr>
                <p:nvPr/>
              </p:nvSpPr>
              <p:spPr bwMode="auto">
                <a:xfrm>
                  <a:off x="3164" y="2700"/>
                  <a:ext cx="992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24" name="Group 258"/>
              <p:cNvGrpSpPr>
                <a:grpSpLocks/>
              </p:cNvGrpSpPr>
              <p:nvPr/>
            </p:nvGrpSpPr>
            <p:grpSpPr bwMode="auto">
              <a:xfrm>
                <a:off x="0" y="3046"/>
                <a:ext cx="2031" cy="346"/>
                <a:chOff x="0" y="3046"/>
                <a:chExt cx="2031" cy="346"/>
              </a:xfrm>
            </p:grpSpPr>
            <p:sp>
              <p:nvSpPr>
                <p:cNvPr id="31939" name="Rectangle 259"/>
                <p:cNvSpPr>
                  <a:spLocks noChangeArrowheads="1"/>
                </p:cNvSpPr>
                <p:nvPr/>
              </p:nvSpPr>
              <p:spPr bwMode="auto">
                <a:xfrm>
                  <a:off x="43" y="3046"/>
                  <a:ext cx="1945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40" name="Rectangle 260"/>
                <p:cNvSpPr>
                  <a:spLocks noChangeArrowheads="1"/>
                </p:cNvSpPr>
                <p:nvPr/>
              </p:nvSpPr>
              <p:spPr bwMode="auto">
                <a:xfrm>
                  <a:off x="0" y="3046"/>
                  <a:ext cx="2031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25" name="Group 261"/>
              <p:cNvGrpSpPr>
                <a:grpSpLocks/>
              </p:cNvGrpSpPr>
              <p:nvPr/>
            </p:nvGrpSpPr>
            <p:grpSpPr bwMode="auto">
              <a:xfrm>
                <a:off x="2031" y="3046"/>
                <a:ext cx="1133" cy="346"/>
                <a:chOff x="2031" y="3046"/>
                <a:chExt cx="1133" cy="346"/>
              </a:xfrm>
            </p:grpSpPr>
            <p:sp>
              <p:nvSpPr>
                <p:cNvPr id="31937" name="Rectangle 262"/>
                <p:cNvSpPr>
                  <a:spLocks noChangeArrowheads="1"/>
                </p:cNvSpPr>
                <p:nvPr/>
              </p:nvSpPr>
              <p:spPr bwMode="auto">
                <a:xfrm>
                  <a:off x="2074" y="3046"/>
                  <a:ext cx="1047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38" name="Rectangle 263"/>
                <p:cNvSpPr>
                  <a:spLocks noChangeArrowheads="1"/>
                </p:cNvSpPr>
                <p:nvPr/>
              </p:nvSpPr>
              <p:spPr bwMode="auto">
                <a:xfrm>
                  <a:off x="2031" y="3046"/>
                  <a:ext cx="1133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26" name="Group 264"/>
              <p:cNvGrpSpPr>
                <a:grpSpLocks/>
              </p:cNvGrpSpPr>
              <p:nvPr/>
            </p:nvGrpSpPr>
            <p:grpSpPr bwMode="auto">
              <a:xfrm>
                <a:off x="3164" y="3046"/>
                <a:ext cx="992" cy="346"/>
                <a:chOff x="3164" y="3046"/>
                <a:chExt cx="992" cy="346"/>
              </a:xfrm>
            </p:grpSpPr>
            <p:sp>
              <p:nvSpPr>
                <p:cNvPr id="31935" name="Rectangle 265"/>
                <p:cNvSpPr>
                  <a:spLocks noChangeArrowheads="1"/>
                </p:cNvSpPr>
                <p:nvPr/>
              </p:nvSpPr>
              <p:spPr bwMode="auto">
                <a:xfrm>
                  <a:off x="3207" y="3046"/>
                  <a:ext cx="906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36" name="Rectangle 266"/>
                <p:cNvSpPr>
                  <a:spLocks noChangeArrowheads="1"/>
                </p:cNvSpPr>
                <p:nvPr/>
              </p:nvSpPr>
              <p:spPr bwMode="auto">
                <a:xfrm>
                  <a:off x="3164" y="3046"/>
                  <a:ext cx="992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27" name="Group 267"/>
              <p:cNvGrpSpPr>
                <a:grpSpLocks/>
              </p:cNvGrpSpPr>
              <p:nvPr/>
            </p:nvGrpSpPr>
            <p:grpSpPr bwMode="auto">
              <a:xfrm>
                <a:off x="0" y="3392"/>
                <a:ext cx="2031" cy="461"/>
                <a:chOff x="0" y="3392"/>
                <a:chExt cx="2031" cy="461"/>
              </a:xfrm>
            </p:grpSpPr>
            <p:sp>
              <p:nvSpPr>
                <p:cNvPr id="31933" name="Rectangle 268"/>
                <p:cNvSpPr>
                  <a:spLocks noChangeArrowheads="1"/>
                </p:cNvSpPr>
                <p:nvPr/>
              </p:nvSpPr>
              <p:spPr bwMode="auto">
                <a:xfrm>
                  <a:off x="43" y="3392"/>
                  <a:ext cx="1945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34" name="Rectangle 269"/>
                <p:cNvSpPr>
                  <a:spLocks noChangeArrowheads="1"/>
                </p:cNvSpPr>
                <p:nvPr/>
              </p:nvSpPr>
              <p:spPr bwMode="auto">
                <a:xfrm>
                  <a:off x="0" y="3392"/>
                  <a:ext cx="2031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28" name="Group 270"/>
              <p:cNvGrpSpPr>
                <a:grpSpLocks/>
              </p:cNvGrpSpPr>
              <p:nvPr/>
            </p:nvGrpSpPr>
            <p:grpSpPr bwMode="auto">
              <a:xfrm>
                <a:off x="2031" y="3392"/>
                <a:ext cx="1133" cy="461"/>
                <a:chOff x="2031" y="3392"/>
                <a:chExt cx="1133" cy="461"/>
              </a:xfrm>
            </p:grpSpPr>
            <p:sp>
              <p:nvSpPr>
                <p:cNvPr id="31931" name="Rectangle 271"/>
                <p:cNvSpPr>
                  <a:spLocks noChangeArrowheads="1"/>
                </p:cNvSpPr>
                <p:nvPr/>
              </p:nvSpPr>
              <p:spPr bwMode="auto">
                <a:xfrm>
                  <a:off x="2074" y="3392"/>
                  <a:ext cx="1047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32" name="Rectangle 272"/>
                <p:cNvSpPr>
                  <a:spLocks noChangeArrowheads="1"/>
                </p:cNvSpPr>
                <p:nvPr/>
              </p:nvSpPr>
              <p:spPr bwMode="auto">
                <a:xfrm>
                  <a:off x="2031" y="3392"/>
                  <a:ext cx="1133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29" name="Group 273"/>
              <p:cNvGrpSpPr>
                <a:grpSpLocks/>
              </p:cNvGrpSpPr>
              <p:nvPr/>
            </p:nvGrpSpPr>
            <p:grpSpPr bwMode="auto">
              <a:xfrm>
                <a:off x="3164" y="3392"/>
                <a:ext cx="992" cy="461"/>
                <a:chOff x="3164" y="3392"/>
                <a:chExt cx="992" cy="461"/>
              </a:xfrm>
            </p:grpSpPr>
            <p:sp>
              <p:nvSpPr>
                <p:cNvPr id="31929" name="Rectangle 274"/>
                <p:cNvSpPr>
                  <a:spLocks noChangeArrowheads="1"/>
                </p:cNvSpPr>
                <p:nvPr/>
              </p:nvSpPr>
              <p:spPr bwMode="auto">
                <a:xfrm>
                  <a:off x="3207" y="3392"/>
                  <a:ext cx="906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30" name="Rectangle 275"/>
                <p:cNvSpPr>
                  <a:spLocks noChangeArrowheads="1"/>
                </p:cNvSpPr>
                <p:nvPr/>
              </p:nvSpPr>
              <p:spPr bwMode="auto">
                <a:xfrm>
                  <a:off x="3164" y="3392"/>
                  <a:ext cx="992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30" name="Group 276"/>
              <p:cNvGrpSpPr>
                <a:grpSpLocks/>
              </p:cNvGrpSpPr>
              <p:nvPr/>
            </p:nvGrpSpPr>
            <p:grpSpPr bwMode="auto">
              <a:xfrm>
                <a:off x="0" y="3853"/>
                <a:ext cx="2031" cy="461"/>
                <a:chOff x="0" y="3853"/>
                <a:chExt cx="2031" cy="461"/>
              </a:xfrm>
            </p:grpSpPr>
            <p:sp>
              <p:nvSpPr>
                <p:cNvPr id="31927" name="Rectangle 277"/>
                <p:cNvSpPr>
                  <a:spLocks noChangeArrowheads="1"/>
                </p:cNvSpPr>
                <p:nvPr/>
              </p:nvSpPr>
              <p:spPr bwMode="auto">
                <a:xfrm>
                  <a:off x="43" y="3853"/>
                  <a:ext cx="1945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28" name="Rectangle 278"/>
                <p:cNvSpPr>
                  <a:spLocks noChangeArrowheads="1"/>
                </p:cNvSpPr>
                <p:nvPr/>
              </p:nvSpPr>
              <p:spPr bwMode="auto">
                <a:xfrm>
                  <a:off x="0" y="3853"/>
                  <a:ext cx="2031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31" name="Group 279"/>
              <p:cNvGrpSpPr>
                <a:grpSpLocks/>
              </p:cNvGrpSpPr>
              <p:nvPr/>
            </p:nvGrpSpPr>
            <p:grpSpPr bwMode="auto">
              <a:xfrm>
                <a:off x="2031" y="3853"/>
                <a:ext cx="1133" cy="461"/>
                <a:chOff x="2031" y="3853"/>
                <a:chExt cx="1133" cy="461"/>
              </a:xfrm>
            </p:grpSpPr>
            <p:sp>
              <p:nvSpPr>
                <p:cNvPr id="31925" name="Rectangle 280"/>
                <p:cNvSpPr>
                  <a:spLocks noChangeArrowheads="1"/>
                </p:cNvSpPr>
                <p:nvPr/>
              </p:nvSpPr>
              <p:spPr bwMode="auto">
                <a:xfrm>
                  <a:off x="2074" y="3853"/>
                  <a:ext cx="1047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26" name="Rectangle 281"/>
                <p:cNvSpPr>
                  <a:spLocks noChangeArrowheads="1"/>
                </p:cNvSpPr>
                <p:nvPr/>
              </p:nvSpPr>
              <p:spPr bwMode="auto">
                <a:xfrm>
                  <a:off x="2031" y="3853"/>
                  <a:ext cx="1133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32" name="Group 282"/>
              <p:cNvGrpSpPr>
                <a:grpSpLocks/>
              </p:cNvGrpSpPr>
              <p:nvPr/>
            </p:nvGrpSpPr>
            <p:grpSpPr bwMode="auto">
              <a:xfrm>
                <a:off x="3164" y="3853"/>
                <a:ext cx="992" cy="461"/>
                <a:chOff x="3164" y="3853"/>
                <a:chExt cx="992" cy="461"/>
              </a:xfrm>
            </p:grpSpPr>
            <p:sp>
              <p:nvSpPr>
                <p:cNvPr id="31923" name="Rectangle 283"/>
                <p:cNvSpPr>
                  <a:spLocks noChangeArrowheads="1"/>
                </p:cNvSpPr>
                <p:nvPr/>
              </p:nvSpPr>
              <p:spPr bwMode="auto">
                <a:xfrm>
                  <a:off x="3207" y="3853"/>
                  <a:ext cx="906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24" name="Rectangle 284"/>
                <p:cNvSpPr>
                  <a:spLocks noChangeArrowheads="1"/>
                </p:cNvSpPr>
                <p:nvPr/>
              </p:nvSpPr>
              <p:spPr bwMode="auto">
                <a:xfrm>
                  <a:off x="3164" y="3853"/>
                  <a:ext cx="992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33" name="Group 285"/>
              <p:cNvGrpSpPr>
                <a:grpSpLocks/>
              </p:cNvGrpSpPr>
              <p:nvPr/>
            </p:nvGrpSpPr>
            <p:grpSpPr bwMode="auto">
              <a:xfrm>
                <a:off x="0" y="4314"/>
                <a:ext cx="2031" cy="346"/>
                <a:chOff x="0" y="4314"/>
                <a:chExt cx="2031" cy="346"/>
              </a:xfrm>
            </p:grpSpPr>
            <p:sp>
              <p:nvSpPr>
                <p:cNvPr id="31921" name="Rectangle 286"/>
                <p:cNvSpPr>
                  <a:spLocks noChangeArrowheads="1"/>
                </p:cNvSpPr>
                <p:nvPr/>
              </p:nvSpPr>
              <p:spPr bwMode="auto">
                <a:xfrm>
                  <a:off x="43" y="4314"/>
                  <a:ext cx="1945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22" name="Rectangle 287"/>
                <p:cNvSpPr>
                  <a:spLocks noChangeArrowheads="1"/>
                </p:cNvSpPr>
                <p:nvPr/>
              </p:nvSpPr>
              <p:spPr bwMode="auto">
                <a:xfrm>
                  <a:off x="0" y="4314"/>
                  <a:ext cx="2031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34" name="Group 288"/>
              <p:cNvGrpSpPr>
                <a:grpSpLocks/>
              </p:cNvGrpSpPr>
              <p:nvPr/>
            </p:nvGrpSpPr>
            <p:grpSpPr bwMode="auto">
              <a:xfrm>
                <a:off x="2031" y="4314"/>
                <a:ext cx="1133" cy="346"/>
                <a:chOff x="2031" y="4314"/>
                <a:chExt cx="1133" cy="346"/>
              </a:xfrm>
            </p:grpSpPr>
            <p:sp>
              <p:nvSpPr>
                <p:cNvPr id="31919" name="Rectangle 289"/>
                <p:cNvSpPr>
                  <a:spLocks noChangeArrowheads="1"/>
                </p:cNvSpPr>
                <p:nvPr/>
              </p:nvSpPr>
              <p:spPr bwMode="auto">
                <a:xfrm>
                  <a:off x="2074" y="4314"/>
                  <a:ext cx="1047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20" name="Rectangle 290"/>
                <p:cNvSpPr>
                  <a:spLocks noChangeArrowheads="1"/>
                </p:cNvSpPr>
                <p:nvPr/>
              </p:nvSpPr>
              <p:spPr bwMode="auto">
                <a:xfrm>
                  <a:off x="2031" y="4314"/>
                  <a:ext cx="1133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35" name="Group 291"/>
              <p:cNvGrpSpPr>
                <a:grpSpLocks/>
              </p:cNvGrpSpPr>
              <p:nvPr/>
            </p:nvGrpSpPr>
            <p:grpSpPr bwMode="auto">
              <a:xfrm>
                <a:off x="3164" y="4314"/>
                <a:ext cx="992" cy="346"/>
                <a:chOff x="3164" y="4314"/>
                <a:chExt cx="992" cy="346"/>
              </a:xfrm>
            </p:grpSpPr>
            <p:sp>
              <p:nvSpPr>
                <p:cNvPr id="31917" name="Rectangle 292"/>
                <p:cNvSpPr>
                  <a:spLocks noChangeArrowheads="1"/>
                </p:cNvSpPr>
                <p:nvPr/>
              </p:nvSpPr>
              <p:spPr bwMode="auto">
                <a:xfrm>
                  <a:off x="3207" y="4314"/>
                  <a:ext cx="906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18" name="Rectangle 293"/>
                <p:cNvSpPr>
                  <a:spLocks noChangeArrowheads="1"/>
                </p:cNvSpPr>
                <p:nvPr/>
              </p:nvSpPr>
              <p:spPr bwMode="auto">
                <a:xfrm>
                  <a:off x="3164" y="4314"/>
                  <a:ext cx="992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36" name="Group 294"/>
              <p:cNvGrpSpPr>
                <a:grpSpLocks/>
              </p:cNvGrpSpPr>
              <p:nvPr/>
            </p:nvGrpSpPr>
            <p:grpSpPr bwMode="auto">
              <a:xfrm>
                <a:off x="0" y="4660"/>
                <a:ext cx="2031" cy="461"/>
                <a:chOff x="0" y="4660"/>
                <a:chExt cx="2031" cy="461"/>
              </a:xfrm>
            </p:grpSpPr>
            <p:sp>
              <p:nvSpPr>
                <p:cNvPr id="31915" name="Rectangle 295"/>
                <p:cNvSpPr>
                  <a:spLocks noChangeArrowheads="1"/>
                </p:cNvSpPr>
                <p:nvPr/>
              </p:nvSpPr>
              <p:spPr bwMode="auto">
                <a:xfrm>
                  <a:off x="43" y="4660"/>
                  <a:ext cx="1945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16" name="Rectangle 296"/>
                <p:cNvSpPr>
                  <a:spLocks noChangeArrowheads="1"/>
                </p:cNvSpPr>
                <p:nvPr/>
              </p:nvSpPr>
              <p:spPr bwMode="auto">
                <a:xfrm>
                  <a:off x="0" y="4660"/>
                  <a:ext cx="2031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37" name="Group 297"/>
              <p:cNvGrpSpPr>
                <a:grpSpLocks/>
              </p:cNvGrpSpPr>
              <p:nvPr/>
            </p:nvGrpSpPr>
            <p:grpSpPr bwMode="auto">
              <a:xfrm>
                <a:off x="2031" y="4660"/>
                <a:ext cx="1133" cy="461"/>
                <a:chOff x="2031" y="4660"/>
                <a:chExt cx="1133" cy="461"/>
              </a:xfrm>
            </p:grpSpPr>
            <p:sp>
              <p:nvSpPr>
                <p:cNvPr id="31913" name="Rectangle 298"/>
                <p:cNvSpPr>
                  <a:spLocks noChangeArrowheads="1"/>
                </p:cNvSpPr>
                <p:nvPr/>
              </p:nvSpPr>
              <p:spPr bwMode="auto">
                <a:xfrm>
                  <a:off x="2074" y="4660"/>
                  <a:ext cx="1047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14" name="Rectangle 299"/>
                <p:cNvSpPr>
                  <a:spLocks noChangeArrowheads="1"/>
                </p:cNvSpPr>
                <p:nvPr/>
              </p:nvSpPr>
              <p:spPr bwMode="auto">
                <a:xfrm>
                  <a:off x="2031" y="4660"/>
                  <a:ext cx="1133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38" name="Group 300"/>
              <p:cNvGrpSpPr>
                <a:grpSpLocks/>
              </p:cNvGrpSpPr>
              <p:nvPr/>
            </p:nvGrpSpPr>
            <p:grpSpPr bwMode="auto">
              <a:xfrm>
                <a:off x="3164" y="4660"/>
                <a:ext cx="992" cy="461"/>
                <a:chOff x="3164" y="4660"/>
                <a:chExt cx="992" cy="461"/>
              </a:xfrm>
            </p:grpSpPr>
            <p:sp>
              <p:nvSpPr>
                <p:cNvPr id="31911" name="Rectangle 301"/>
                <p:cNvSpPr>
                  <a:spLocks noChangeArrowheads="1"/>
                </p:cNvSpPr>
                <p:nvPr/>
              </p:nvSpPr>
              <p:spPr bwMode="auto">
                <a:xfrm>
                  <a:off x="3207" y="4660"/>
                  <a:ext cx="906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12" name="Rectangle 302"/>
                <p:cNvSpPr>
                  <a:spLocks noChangeArrowheads="1"/>
                </p:cNvSpPr>
                <p:nvPr/>
              </p:nvSpPr>
              <p:spPr bwMode="auto">
                <a:xfrm>
                  <a:off x="3164" y="4660"/>
                  <a:ext cx="992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39" name="Group 303"/>
              <p:cNvGrpSpPr>
                <a:grpSpLocks/>
              </p:cNvGrpSpPr>
              <p:nvPr/>
            </p:nvGrpSpPr>
            <p:grpSpPr bwMode="auto">
              <a:xfrm>
                <a:off x="0" y="5121"/>
                <a:ext cx="2031" cy="576"/>
                <a:chOff x="0" y="5121"/>
                <a:chExt cx="2031" cy="576"/>
              </a:xfrm>
            </p:grpSpPr>
            <p:sp>
              <p:nvSpPr>
                <p:cNvPr id="31909" name="Rectangle 304"/>
                <p:cNvSpPr>
                  <a:spLocks noChangeArrowheads="1"/>
                </p:cNvSpPr>
                <p:nvPr/>
              </p:nvSpPr>
              <p:spPr bwMode="auto">
                <a:xfrm>
                  <a:off x="43" y="5121"/>
                  <a:ext cx="1945" cy="57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10" name="Rectangle 305"/>
                <p:cNvSpPr>
                  <a:spLocks noChangeArrowheads="1"/>
                </p:cNvSpPr>
                <p:nvPr/>
              </p:nvSpPr>
              <p:spPr bwMode="auto">
                <a:xfrm>
                  <a:off x="0" y="5121"/>
                  <a:ext cx="2031" cy="57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40" name="Group 306"/>
              <p:cNvGrpSpPr>
                <a:grpSpLocks/>
              </p:cNvGrpSpPr>
              <p:nvPr/>
            </p:nvGrpSpPr>
            <p:grpSpPr bwMode="auto">
              <a:xfrm>
                <a:off x="2031" y="5121"/>
                <a:ext cx="1133" cy="576"/>
                <a:chOff x="2031" y="5121"/>
                <a:chExt cx="1133" cy="576"/>
              </a:xfrm>
            </p:grpSpPr>
            <p:sp>
              <p:nvSpPr>
                <p:cNvPr id="31907" name="Rectangle 307"/>
                <p:cNvSpPr>
                  <a:spLocks noChangeArrowheads="1"/>
                </p:cNvSpPr>
                <p:nvPr/>
              </p:nvSpPr>
              <p:spPr bwMode="auto">
                <a:xfrm>
                  <a:off x="2074" y="5121"/>
                  <a:ext cx="1047" cy="57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sz="1200" b="0">
                      <a:solidFill>
                        <a:srgbClr val="000000"/>
                      </a:solidFill>
                      <a:latin typeface="Arial" pitchFamily="34" charset="0"/>
                      <a:cs typeface="Times New Roman" pitchFamily="18" charset="0"/>
                    </a:rPr>
                    <a:t/>
                  </a:r>
                  <a:br>
                    <a:rPr lang="ru-RU" sz="1200" b="0">
                      <a:solidFill>
                        <a:srgbClr val="000000"/>
                      </a:solidFill>
                      <a:latin typeface="Arial" pitchFamily="34" charset="0"/>
                      <a:cs typeface="Times New Roman" pitchFamily="18" charset="0"/>
                    </a:rPr>
                  </a:br>
                  <a:r>
                    <a:rPr lang="ru-RU" sz="1200" b="0">
                      <a:solidFill>
                        <a:srgbClr val="000000"/>
                      </a:solidFill>
                      <a:latin typeface="Arial" pitchFamily="34" charset="0"/>
                      <a:cs typeface="Times New Roman" pitchFamily="18" charset="0"/>
                    </a:rPr>
                    <a:t/>
                  </a:r>
                  <a:br>
                    <a:rPr lang="ru-RU" sz="1200" b="0">
                      <a:solidFill>
                        <a:srgbClr val="000000"/>
                      </a:solidFill>
                      <a:latin typeface="Arial" pitchFamily="34" charset="0"/>
                      <a:cs typeface="Times New Roman" pitchFamily="18" charset="0"/>
                    </a:rPr>
                  </a:br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08" name="Rectangle 308"/>
                <p:cNvSpPr>
                  <a:spLocks noChangeArrowheads="1"/>
                </p:cNvSpPr>
                <p:nvPr/>
              </p:nvSpPr>
              <p:spPr bwMode="auto">
                <a:xfrm>
                  <a:off x="2031" y="5121"/>
                  <a:ext cx="1133" cy="57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41" name="Group 309"/>
              <p:cNvGrpSpPr>
                <a:grpSpLocks/>
              </p:cNvGrpSpPr>
              <p:nvPr/>
            </p:nvGrpSpPr>
            <p:grpSpPr bwMode="auto">
              <a:xfrm>
                <a:off x="3164" y="5121"/>
                <a:ext cx="992" cy="576"/>
                <a:chOff x="3164" y="5121"/>
                <a:chExt cx="992" cy="576"/>
              </a:xfrm>
            </p:grpSpPr>
            <p:sp>
              <p:nvSpPr>
                <p:cNvPr id="31905" name="Rectangle 310"/>
                <p:cNvSpPr>
                  <a:spLocks noChangeArrowheads="1"/>
                </p:cNvSpPr>
                <p:nvPr/>
              </p:nvSpPr>
              <p:spPr bwMode="auto">
                <a:xfrm>
                  <a:off x="3207" y="5121"/>
                  <a:ext cx="906" cy="57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06" name="Rectangle 311"/>
                <p:cNvSpPr>
                  <a:spLocks noChangeArrowheads="1"/>
                </p:cNvSpPr>
                <p:nvPr/>
              </p:nvSpPr>
              <p:spPr bwMode="auto">
                <a:xfrm>
                  <a:off x="3164" y="5121"/>
                  <a:ext cx="992" cy="57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42" name="Group 312"/>
              <p:cNvGrpSpPr>
                <a:grpSpLocks/>
              </p:cNvGrpSpPr>
              <p:nvPr/>
            </p:nvGrpSpPr>
            <p:grpSpPr bwMode="auto">
              <a:xfrm>
                <a:off x="0" y="5697"/>
                <a:ext cx="2031" cy="461"/>
                <a:chOff x="0" y="5697"/>
                <a:chExt cx="2031" cy="461"/>
              </a:xfrm>
            </p:grpSpPr>
            <p:sp>
              <p:nvSpPr>
                <p:cNvPr id="31903" name="Rectangle 313"/>
                <p:cNvSpPr>
                  <a:spLocks noChangeArrowheads="1"/>
                </p:cNvSpPr>
                <p:nvPr/>
              </p:nvSpPr>
              <p:spPr bwMode="auto">
                <a:xfrm>
                  <a:off x="43" y="5697"/>
                  <a:ext cx="1945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04" name="Rectangle 314"/>
                <p:cNvSpPr>
                  <a:spLocks noChangeArrowheads="1"/>
                </p:cNvSpPr>
                <p:nvPr/>
              </p:nvSpPr>
              <p:spPr bwMode="auto">
                <a:xfrm>
                  <a:off x="0" y="5697"/>
                  <a:ext cx="2031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43" name="Group 315"/>
              <p:cNvGrpSpPr>
                <a:grpSpLocks/>
              </p:cNvGrpSpPr>
              <p:nvPr/>
            </p:nvGrpSpPr>
            <p:grpSpPr bwMode="auto">
              <a:xfrm>
                <a:off x="2031" y="5697"/>
                <a:ext cx="1133" cy="461"/>
                <a:chOff x="2031" y="5697"/>
                <a:chExt cx="1133" cy="461"/>
              </a:xfrm>
            </p:grpSpPr>
            <p:sp>
              <p:nvSpPr>
                <p:cNvPr id="31901" name="Rectangle 316"/>
                <p:cNvSpPr>
                  <a:spLocks noChangeArrowheads="1"/>
                </p:cNvSpPr>
                <p:nvPr/>
              </p:nvSpPr>
              <p:spPr bwMode="auto">
                <a:xfrm>
                  <a:off x="2074" y="5697"/>
                  <a:ext cx="1047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02" name="Rectangle 317"/>
                <p:cNvSpPr>
                  <a:spLocks noChangeArrowheads="1"/>
                </p:cNvSpPr>
                <p:nvPr/>
              </p:nvSpPr>
              <p:spPr bwMode="auto">
                <a:xfrm>
                  <a:off x="2031" y="5697"/>
                  <a:ext cx="1133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44" name="Group 318"/>
              <p:cNvGrpSpPr>
                <a:grpSpLocks/>
              </p:cNvGrpSpPr>
              <p:nvPr/>
            </p:nvGrpSpPr>
            <p:grpSpPr bwMode="auto">
              <a:xfrm>
                <a:off x="3164" y="5697"/>
                <a:ext cx="992" cy="461"/>
                <a:chOff x="3164" y="5697"/>
                <a:chExt cx="992" cy="461"/>
              </a:xfrm>
            </p:grpSpPr>
            <p:sp>
              <p:nvSpPr>
                <p:cNvPr id="31899" name="Rectangle 319"/>
                <p:cNvSpPr>
                  <a:spLocks noChangeArrowheads="1"/>
                </p:cNvSpPr>
                <p:nvPr/>
              </p:nvSpPr>
              <p:spPr bwMode="auto">
                <a:xfrm>
                  <a:off x="3207" y="5697"/>
                  <a:ext cx="906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900" name="Rectangle 320"/>
                <p:cNvSpPr>
                  <a:spLocks noChangeArrowheads="1"/>
                </p:cNvSpPr>
                <p:nvPr/>
              </p:nvSpPr>
              <p:spPr bwMode="auto">
                <a:xfrm>
                  <a:off x="3164" y="5697"/>
                  <a:ext cx="992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45" name="Group 321"/>
              <p:cNvGrpSpPr>
                <a:grpSpLocks/>
              </p:cNvGrpSpPr>
              <p:nvPr/>
            </p:nvGrpSpPr>
            <p:grpSpPr bwMode="auto">
              <a:xfrm>
                <a:off x="0" y="6158"/>
                <a:ext cx="2031" cy="461"/>
                <a:chOff x="0" y="6158"/>
                <a:chExt cx="2031" cy="461"/>
              </a:xfrm>
            </p:grpSpPr>
            <p:sp>
              <p:nvSpPr>
                <p:cNvPr id="31897" name="Rectangle 322"/>
                <p:cNvSpPr>
                  <a:spLocks noChangeArrowheads="1"/>
                </p:cNvSpPr>
                <p:nvPr/>
              </p:nvSpPr>
              <p:spPr bwMode="auto">
                <a:xfrm>
                  <a:off x="43" y="6158"/>
                  <a:ext cx="1945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898" name="Rectangle 323"/>
                <p:cNvSpPr>
                  <a:spLocks noChangeArrowheads="1"/>
                </p:cNvSpPr>
                <p:nvPr/>
              </p:nvSpPr>
              <p:spPr bwMode="auto">
                <a:xfrm>
                  <a:off x="0" y="6158"/>
                  <a:ext cx="2031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46" name="Group 324"/>
              <p:cNvGrpSpPr>
                <a:grpSpLocks/>
              </p:cNvGrpSpPr>
              <p:nvPr/>
            </p:nvGrpSpPr>
            <p:grpSpPr bwMode="auto">
              <a:xfrm>
                <a:off x="2031" y="6158"/>
                <a:ext cx="1133" cy="461"/>
                <a:chOff x="2031" y="6158"/>
                <a:chExt cx="1133" cy="461"/>
              </a:xfrm>
            </p:grpSpPr>
            <p:sp>
              <p:nvSpPr>
                <p:cNvPr id="31895" name="Rectangle 325"/>
                <p:cNvSpPr>
                  <a:spLocks noChangeArrowheads="1"/>
                </p:cNvSpPr>
                <p:nvPr/>
              </p:nvSpPr>
              <p:spPr bwMode="auto">
                <a:xfrm>
                  <a:off x="2074" y="6158"/>
                  <a:ext cx="1047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896" name="Rectangle 326"/>
                <p:cNvSpPr>
                  <a:spLocks noChangeArrowheads="1"/>
                </p:cNvSpPr>
                <p:nvPr/>
              </p:nvSpPr>
              <p:spPr bwMode="auto">
                <a:xfrm>
                  <a:off x="2031" y="6158"/>
                  <a:ext cx="1133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47" name="Group 327"/>
              <p:cNvGrpSpPr>
                <a:grpSpLocks/>
              </p:cNvGrpSpPr>
              <p:nvPr/>
            </p:nvGrpSpPr>
            <p:grpSpPr bwMode="auto">
              <a:xfrm>
                <a:off x="3164" y="6158"/>
                <a:ext cx="992" cy="461"/>
                <a:chOff x="3164" y="6158"/>
                <a:chExt cx="992" cy="461"/>
              </a:xfrm>
            </p:grpSpPr>
            <p:sp>
              <p:nvSpPr>
                <p:cNvPr id="31893" name="Rectangle 328"/>
                <p:cNvSpPr>
                  <a:spLocks noChangeArrowheads="1"/>
                </p:cNvSpPr>
                <p:nvPr/>
              </p:nvSpPr>
              <p:spPr bwMode="auto">
                <a:xfrm>
                  <a:off x="3207" y="6158"/>
                  <a:ext cx="906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894" name="Rectangle 329"/>
                <p:cNvSpPr>
                  <a:spLocks noChangeArrowheads="1"/>
                </p:cNvSpPr>
                <p:nvPr/>
              </p:nvSpPr>
              <p:spPr bwMode="auto">
                <a:xfrm>
                  <a:off x="3164" y="6158"/>
                  <a:ext cx="992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48" name="Group 330"/>
              <p:cNvGrpSpPr>
                <a:grpSpLocks/>
              </p:cNvGrpSpPr>
              <p:nvPr/>
            </p:nvGrpSpPr>
            <p:grpSpPr bwMode="auto">
              <a:xfrm>
                <a:off x="0" y="6619"/>
                <a:ext cx="2031" cy="346"/>
                <a:chOff x="0" y="6619"/>
                <a:chExt cx="2031" cy="346"/>
              </a:xfrm>
            </p:grpSpPr>
            <p:sp>
              <p:nvSpPr>
                <p:cNvPr id="31891" name="Rectangle 331"/>
                <p:cNvSpPr>
                  <a:spLocks noChangeArrowheads="1"/>
                </p:cNvSpPr>
                <p:nvPr/>
              </p:nvSpPr>
              <p:spPr bwMode="auto">
                <a:xfrm>
                  <a:off x="43" y="6619"/>
                  <a:ext cx="1945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892" name="Rectangle 332"/>
                <p:cNvSpPr>
                  <a:spLocks noChangeArrowheads="1"/>
                </p:cNvSpPr>
                <p:nvPr/>
              </p:nvSpPr>
              <p:spPr bwMode="auto">
                <a:xfrm>
                  <a:off x="0" y="6619"/>
                  <a:ext cx="2031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49" name="Group 333"/>
              <p:cNvGrpSpPr>
                <a:grpSpLocks/>
              </p:cNvGrpSpPr>
              <p:nvPr/>
            </p:nvGrpSpPr>
            <p:grpSpPr bwMode="auto">
              <a:xfrm>
                <a:off x="2031" y="6619"/>
                <a:ext cx="1133" cy="346"/>
                <a:chOff x="2031" y="6619"/>
                <a:chExt cx="1133" cy="346"/>
              </a:xfrm>
            </p:grpSpPr>
            <p:sp>
              <p:nvSpPr>
                <p:cNvPr id="31889" name="Rectangle 334"/>
                <p:cNvSpPr>
                  <a:spLocks noChangeArrowheads="1"/>
                </p:cNvSpPr>
                <p:nvPr/>
              </p:nvSpPr>
              <p:spPr bwMode="auto">
                <a:xfrm>
                  <a:off x="2074" y="6619"/>
                  <a:ext cx="1047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890" name="Rectangle 335"/>
                <p:cNvSpPr>
                  <a:spLocks noChangeArrowheads="1"/>
                </p:cNvSpPr>
                <p:nvPr/>
              </p:nvSpPr>
              <p:spPr bwMode="auto">
                <a:xfrm>
                  <a:off x="2031" y="6619"/>
                  <a:ext cx="1133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50" name="Group 336"/>
              <p:cNvGrpSpPr>
                <a:grpSpLocks/>
              </p:cNvGrpSpPr>
              <p:nvPr/>
            </p:nvGrpSpPr>
            <p:grpSpPr bwMode="auto">
              <a:xfrm>
                <a:off x="3164" y="6619"/>
                <a:ext cx="992" cy="346"/>
                <a:chOff x="3164" y="6619"/>
                <a:chExt cx="992" cy="346"/>
              </a:xfrm>
            </p:grpSpPr>
            <p:sp>
              <p:nvSpPr>
                <p:cNvPr id="31887" name="Rectangle 337"/>
                <p:cNvSpPr>
                  <a:spLocks noChangeArrowheads="1"/>
                </p:cNvSpPr>
                <p:nvPr/>
              </p:nvSpPr>
              <p:spPr bwMode="auto">
                <a:xfrm>
                  <a:off x="3207" y="6619"/>
                  <a:ext cx="906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888" name="Rectangle 338"/>
                <p:cNvSpPr>
                  <a:spLocks noChangeArrowheads="1"/>
                </p:cNvSpPr>
                <p:nvPr/>
              </p:nvSpPr>
              <p:spPr bwMode="auto">
                <a:xfrm>
                  <a:off x="3164" y="6619"/>
                  <a:ext cx="992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51" name="Group 339"/>
              <p:cNvGrpSpPr>
                <a:grpSpLocks/>
              </p:cNvGrpSpPr>
              <p:nvPr/>
            </p:nvGrpSpPr>
            <p:grpSpPr bwMode="auto">
              <a:xfrm>
                <a:off x="0" y="6965"/>
                <a:ext cx="2031" cy="346"/>
                <a:chOff x="0" y="6965"/>
                <a:chExt cx="2031" cy="346"/>
              </a:xfrm>
            </p:grpSpPr>
            <p:sp>
              <p:nvSpPr>
                <p:cNvPr id="31885" name="Rectangle 340"/>
                <p:cNvSpPr>
                  <a:spLocks noChangeArrowheads="1"/>
                </p:cNvSpPr>
                <p:nvPr/>
              </p:nvSpPr>
              <p:spPr bwMode="auto">
                <a:xfrm>
                  <a:off x="43" y="6965"/>
                  <a:ext cx="1945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>
                    <a:latin typeface="Arial" pitchFamily="34" charset="0"/>
                  </a:endParaRPr>
                </a:p>
              </p:txBody>
            </p:sp>
            <p:sp>
              <p:nvSpPr>
                <p:cNvPr id="31886" name="Rectangle 341"/>
                <p:cNvSpPr>
                  <a:spLocks noChangeArrowheads="1"/>
                </p:cNvSpPr>
                <p:nvPr/>
              </p:nvSpPr>
              <p:spPr bwMode="auto">
                <a:xfrm>
                  <a:off x="0" y="6965"/>
                  <a:ext cx="2031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52" name="Group 342"/>
              <p:cNvGrpSpPr>
                <a:grpSpLocks/>
              </p:cNvGrpSpPr>
              <p:nvPr/>
            </p:nvGrpSpPr>
            <p:grpSpPr bwMode="auto">
              <a:xfrm>
                <a:off x="2031" y="6965"/>
                <a:ext cx="1133" cy="346"/>
                <a:chOff x="2031" y="6965"/>
                <a:chExt cx="1133" cy="346"/>
              </a:xfrm>
            </p:grpSpPr>
            <p:sp>
              <p:nvSpPr>
                <p:cNvPr id="31883" name="Rectangle 343"/>
                <p:cNvSpPr>
                  <a:spLocks noChangeArrowheads="1"/>
                </p:cNvSpPr>
                <p:nvPr/>
              </p:nvSpPr>
              <p:spPr bwMode="auto">
                <a:xfrm>
                  <a:off x="2074" y="6965"/>
                  <a:ext cx="1047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884" name="Rectangle 344"/>
                <p:cNvSpPr>
                  <a:spLocks noChangeArrowheads="1"/>
                </p:cNvSpPr>
                <p:nvPr/>
              </p:nvSpPr>
              <p:spPr bwMode="auto">
                <a:xfrm>
                  <a:off x="2031" y="6965"/>
                  <a:ext cx="1133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53" name="Group 345"/>
              <p:cNvGrpSpPr>
                <a:grpSpLocks/>
              </p:cNvGrpSpPr>
              <p:nvPr/>
            </p:nvGrpSpPr>
            <p:grpSpPr bwMode="auto">
              <a:xfrm>
                <a:off x="3164" y="6965"/>
                <a:ext cx="992" cy="346"/>
                <a:chOff x="3164" y="6965"/>
                <a:chExt cx="992" cy="346"/>
              </a:xfrm>
            </p:grpSpPr>
            <p:sp>
              <p:nvSpPr>
                <p:cNvPr id="31881" name="Rectangle 346"/>
                <p:cNvSpPr>
                  <a:spLocks noChangeArrowheads="1"/>
                </p:cNvSpPr>
                <p:nvPr/>
              </p:nvSpPr>
              <p:spPr bwMode="auto">
                <a:xfrm>
                  <a:off x="3207" y="6965"/>
                  <a:ext cx="906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882" name="Rectangle 347"/>
                <p:cNvSpPr>
                  <a:spLocks noChangeArrowheads="1"/>
                </p:cNvSpPr>
                <p:nvPr/>
              </p:nvSpPr>
              <p:spPr bwMode="auto">
                <a:xfrm>
                  <a:off x="3164" y="6965"/>
                  <a:ext cx="992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54" name="Group 348"/>
              <p:cNvGrpSpPr>
                <a:grpSpLocks/>
              </p:cNvGrpSpPr>
              <p:nvPr/>
            </p:nvGrpSpPr>
            <p:grpSpPr bwMode="auto">
              <a:xfrm>
                <a:off x="0" y="7311"/>
                <a:ext cx="2031" cy="346"/>
                <a:chOff x="0" y="7311"/>
                <a:chExt cx="2031" cy="346"/>
              </a:xfrm>
            </p:grpSpPr>
            <p:sp>
              <p:nvSpPr>
                <p:cNvPr id="31879" name="Rectangle 349"/>
                <p:cNvSpPr>
                  <a:spLocks noChangeArrowheads="1"/>
                </p:cNvSpPr>
                <p:nvPr/>
              </p:nvSpPr>
              <p:spPr bwMode="auto">
                <a:xfrm>
                  <a:off x="43" y="7311"/>
                  <a:ext cx="1945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880" name="Rectangle 350"/>
                <p:cNvSpPr>
                  <a:spLocks noChangeArrowheads="1"/>
                </p:cNvSpPr>
                <p:nvPr/>
              </p:nvSpPr>
              <p:spPr bwMode="auto">
                <a:xfrm>
                  <a:off x="0" y="7311"/>
                  <a:ext cx="2031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55" name="Group 351"/>
              <p:cNvGrpSpPr>
                <a:grpSpLocks/>
              </p:cNvGrpSpPr>
              <p:nvPr/>
            </p:nvGrpSpPr>
            <p:grpSpPr bwMode="auto">
              <a:xfrm>
                <a:off x="2031" y="7311"/>
                <a:ext cx="1133" cy="346"/>
                <a:chOff x="2031" y="7311"/>
                <a:chExt cx="1133" cy="346"/>
              </a:xfrm>
            </p:grpSpPr>
            <p:sp>
              <p:nvSpPr>
                <p:cNvPr id="31877" name="Rectangle 352"/>
                <p:cNvSpPr>
                  <a:spLocks noChangeArrowheads="1"/>
                </p:cNvSpPr>
                <p:nvPr/>
              </p:nvSpPr>
              <p:spPr bwMode="auto">
                <a:xfrm>
                  <a:off x="2074" y="7311"/>
                  <a:ext cx="1047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878" name="Rectangle 353"/>
                <p:cNvSpPr>
                  <a:spLocks noChangeArrowheads="1"/>
                </p:cNvSpPr>
                <p:nvPr/>
              </p:nvSpPr>
              <p:spPr bwMode="auto">
                <a:xfrm>
                  <a:off x="2031" y="7311"/>
                  <a:ext cx="1133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56" name="Group 354"/>
              <p:cNvGrpSpPr>
                <a:grpSpLocks/>
              </p:cNvGrpSpPr>
              <p:nvPr/>
            </p:nvGrpSpPr>
            <p:grpSpPr bwMode="auto">
              <a:xfrm>
                <a:off x="3164" y="7311"/>
                <a:ext cx="992" cy="346"/>
                <a:chOff x="3164" y="7311"/>
                <a:chExt cx="992" cy="346"/>
              </a:xfrm>
            </p:grpSpPr>
            <p:sp>
              <p:nvSpPr>
                <p:cNvPr id="31875" name="Rectangle 355"/>
                <p:cNvSpPr>
                  <a:spLocks noChangeArrowheads="1"/>
                </p:cNvSpPr>
                <p:nvPr/>
              </p:nvSpPr>
              <p:spPr bwMode="auto">
                <a:xfrm>
                  <a:off x="3207" y="7311"/>
                  <a:ext cx="906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876" name="Rectangle 356"/>
                <p:cNvSpPr>
                  <a:spLocks noChangeArrowheads="1"/>
                </p:cNvSpPr>
                <p:nvPr/>
              </p:nvSpPr>
              <p:spPr bwMode="auto">
                <a:xfrm>
                  <a:off x="3164" y="7311"/>
                  <a:ext cx="992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57" name="Group 357"/>
              <p:cNvGrpSpPr>
                <a:grpSpLocks/>
              </p:cNvGrpSpPr>
              <p:nvPr/>
            </p:nvGrpSpPr>
            <p:grpSpPr bwMode="auto">
              <a:xfrm>
                <a:off x="0" y="7657"/>
                <a:ext cx="2031" cy="346"/>
                <a:chOff x="0" y="7657"/>
                <a:chExt cx="2031" cy="346"/>
              </a:xfrm>
            </p:grpSpPr>
            <p:sp>
              <p:nvSpPr>
                <p:cNvPr id="31873" name="Rectangle 358"/>
                <p:cNvSpPr>
                  <a:spLocks noChangeArrowheads="1"/>
                </p:cNvSpPr>
                <p:nvPr/>
              </p:nvSpPr>
              <p:spPr bwMode="auto">
                <a:xfrm>
                  <a:off x="43" y="7657"/>
                  <a:ext cx="1945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874" name="Rectangle 359"/>
                <p:cNvSpPr>
                  <a:spLocks noChangeArrowheads="1"/>
                </p:cNvSpPr>
                <p:nvPr/>
              </p:nvSpPr>
              <p:spPr bwMode="auto">
                <a:xfrm>
                  <a:off x="0" y="7657"/>
                  <a:ext cx="2031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58" name="Group 360"/>
              <p:cNvGrpSpPr>
                <a:grpSpLocks/>
              </p:cNvGrpSpPr>
              <p:nvPr/>
            </p:nvGrpSpPr>
            <p:grpSpPr bwMode="auto">
              <a:xfrm>
                <a:off x="2031" y="7657"/>
                <a:ext cx="1133" cy="346"/>
                <a:chOff x="2031" y="7657"/>
                <a:chExt cx="1133" cy="346"/>
              </a:xfrm>
            </p:grpSpPr>
            <p:sp>
              <p:nvSpPr>
                <p:cNvPr id="31871" name="Rectangle 361"/>
                <p:cNvSpPr>
                  <a:spLocks noChangeArrowheads="1"/>
                </p:cNvSpPr>
                <p:nvPr/>
              </p:nvSpPr>
              <p:spPr bwMode="auto">
                <a:xfrm>
                  <a:off x="2074" y="7657"/>
                  <a:ext cx="1047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872" name="Rectangle 362"/>
                <p:cNvSpPr>
                  <a:spLocks noChangeArrowheads="1"/>
                </p:cNvSpPr>
                <p:nvPr/>
              </p:nvSpPr>
              <p:spPr bwMode="auto">
                <a:xfrm>
                  <a:off x="2031" y="7657"/>
                  <a:ext cx="1133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59" name="Group 363"/>
              <p:cNvGrpSpPr>
                <a:grpSpLocks/>
              </p:cNvGrpSpPr>
              <p:nvPr/>
            </p:nvGrpSpPr>
            <p:grpSpPr bwMode="auto">
              <a:xfrm>
                <a:off x="3164" y="7657"/>
                <a:ext cx="992" cy="346"/>
                <a:chOff x="3164" y="7657"/>
                <a:chExt cx="992" cy="346"/>
              </a:xfrm>
            </p:grpSpPr>
            <p:sp>
              <p:nvSpPr>
                <p:cNvPr id="31869" name="Rectangle 364"/>
                <p:cNvSpPr>
                  <a:spLocks noChangeArrowheads="1"/>
                </p:cNvSpPr>
                <p:nvPr/>
              </p:nvSpPr>
              <p:spPr bwMode="auto">
                <a:xfrm>
                  <a:off x="3207" y="7657"/>
                  <a:ext cx="906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870" name="Rectangle 365"/>
                <p:cNvSpPr>
                  <a:spLocks noChangeArrowheads="1"/>
                </p:cNvSpPr>
                <p:nvPr/>
              </p:nvSpPr>
              <p:spPr bwMode="auto">
                <a:xfrm>
                  <a:off x="3164" y="7657"/>
                  <a:ext cx="992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60" name="Group 366"/>
              <p:cNvGrpSpPr>
                <a:grpSpLocks/>
              </p:cNvGrpSpPr>
              <p:nvPr/>
            </p:nvGrpSpPr>
            <p:grpSpPr bwMode="auto">
              <a:xfrm>
                <a:off x="0" y="8003"/>
                <a:ext cx="2031" cy="346"/>
                <a:chOff x="0" y="8003"/>
                <a:chExt cx="2031" cy="346"/>
              </a:xfrm>
            </p:grpSpPr>
            <p:sp>
              <p:nvSpPr>
                <p:cNvPr id="31867" name="Rectangle 367"/>
                <p:cNvSpPr>
                  <a:spLocks noChangeArrowheads="1"/>
                </p:cNvSpPr>
                <p:nvPr/>
              </p:nvSpPr>
              <p:spPr bwMode="auto">
                <a:xfrm>
                  <a:off x="43" y="8003"/>
                  <a:ext cx="1945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868" name="Rectangle 368"/>
                <p:cNvSpPr>
                  <a:spLocks noChangeArrowheads="1"/>
                </p:cNvSpPr>
                <p:nvPr/>
              </p:nvSpPr>
              <p:spPr bwMode="auto">
                <a:xfrm>
                  <a:off x="0" y="8003"/>
                  <a:ext cx="2031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61" name="Group 369"/>
              <p:cNvGrpSpPr>
                <a:grpSpLocks/>
              </p:cNvGrpSpPr>
              <p:nvPr/>
            </p:nvGrpSpPr>
            <p:grpSpPr bwMode="auto">
              <a:xfrm>
                <a:off x="2031" y="8003"/>
                <a:ext cx="1133" cy="346"/>
                <a:chOff x="2031" y="8003"/>
                <a:chExt cx="1133" cy="346"/>
              </a:xfrm>
            </p:grpSpPr>
            <p:sp>
              <p:nvSpPr>
                <p:cNvPr id="31865" name="Rectangle 370"/>
                <p:cNvSpPr>
                  <a:spLocks noChangeArrowheads="1"/>
                </p:cNvSpPr>
                <p:nvPr/>
              </p:nvSpPr>
              <p:spPr bwMode="auto">
                <a:xfrm>
                  <a:off x="2074" y="8003"/>
                  <a:ext cx="1047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866" name="Rectangle 371"/>
                <p:cNvSpPr>
                  <a:spLocks noChangeArrowheads="1"/>
                </p:cNvSpPr>
                <p:nvPr/>
              </p:nvSpPr>
              <p:spPr bwMode="auto">
                <a:xfrm>
                  <a:off x="2031" y="8003"/>
                  <a:ext cx="1133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1862" name="Group 372"/>
              <p:cNvGrpSpPr>
                <a:grpSpLocks/>
              </p:cNvGrpSpPr>
              <p:nvPr/>
            </p:nvGrpSpPr>
            <p:grpSpPr bwMode="auto">
              <a:xfrm>
                <a:off x="3164" y="8003"/>
                <a:ext cx="992" cy="346"/>
                <a:chOff x="3164" y="8003"/>
                <a:chExt cx="992" cy="346"/>
              </a:xfrm>
            </p:grpSpPr>
            <p:sp>
              <p:nvSpPr>
                <p:cNvPr id="31863" name="Rectangle 373"/>
                <p:cNvSpPr>
                  <a:spLocks noChangeArrowheads="1"/>
                </p:cNvSpPr>
                <p:nvPr/>
              </p:nvSpPr>
              <p:spPr bwMode="auto">
                <a:xfrm>
                  <a:off x="3207" y="8003"/>
                  <a:ext cx="906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1864" name="Rectangle 374"/>
                <p:cNvSpPr>
                  <a:spLocks noChangeArrowheads="1"/>
                </p:cNvSpPr>
                <p:nvPr/>
              </p:nvSpPr>
              <p:spPr bwMode="auto">
                <a:xfrm>
                  <a:off x="3164" y="8003"/>
                  <a:ext cx="992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  <p:sp>
          <p:nvSpPr>
            <p:cNvPr id="31801" name="Rectangle 375"/>
            <p:cNvSpPr>
              <a:spLocks noChangeArrowheads="1"/>
            </p:cNvSpPr>
            <p:nvPr/>
          </p:nvSpPr>
          <p:spPr bwMode="auto">
            <a:xfrm>
              <a:off x="-3" y="-3"/>
              <a:ext cx="4162" cy="8355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337272" name="Text Box 376"/>
          <p:cNvSpPr txBox="1">
            <a:spLocks noChangeArrowheads="1"/>
          </p:cNvSpPr>
          <p:nvPr/>
        </p:nvSpPr>
        <p:spPr bwMode="auto">
          <a:xfrm>
            <a:off x="1371600" y="4572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sz="1800" b="0"/>
          </a:p>
        </p:txBody>
      </p:sp>
      <p:sp>
        <p:nvSpPr>
          <p:cNvPr id="337273" name="Text Box 377"/>
          <p:cNvSpPr txBox="1">
            <a:spLocks noChangeArrowheads="1"/>
          </p:cNvSpPr>
          <p:nvPr/>
        </p:nvSpPr>
        <p:spPr bwMode="auto">
          <a:xfrm>
            <a:off x="0" y="457200"/>
            <a:ext cx="4572000" cy="382588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1"/>
          </a:gra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                   ПАРАМЕТРЫ</a:t>
            </a:r>
          </a:p>
        </p:txBody>
      </p:sp>
      <p:sp>
        <p:nvSpPr>
          <p:cNvPr id="337274" name="Text Box 378"/>
          <p:cNvSpPr txBox="1">
            <a:spLocks noChangeArrowheads="1"/>
          </p:cNvSpPr>
          <p:nvPr/>
        </p:nvSpPr>
        <p:spPr bwMode="auto">
          <a:xfrm>
            <a:off x="4572000" y="228600"/>
            <a:ext cx="4724400" cy="304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1800" b="0"/>
              <a:t>ЗНАЧЕНИЯ</a:t>
            </a:r>
          </a:p>
        </p:txBody>
      </p:sp>
      <p:sp>
        <p:nvSpPr>
          <p:cNvPr id="337275" name="Text Box 379"/>
          <p:cNvSpPr txBox="1">
            <a:spLocks noChangeArrowheads="1"/>
          </p:cNvSpPr>
          <p:nvPr/>
        </p:nvSpPr>
        <p:spPr bwMode="auto">
          <a:xfrm>
            <a:off x="4572000" y="533400"/>
            <a:ext cx="4724400" cy="304800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1"/>
          </a:gra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000" b="0"/>
              <a:t> модель С 65         модель С 30</a:t>
            </a:r>
          </a:p>
        </p:txBody>
      </p:sp>
      <p:sp>
        <p:nvSpPr>
          <p:cNvPr id="337276" name="Text Box 380"/>
          <p:cNvSpPr txBox="1">
            <a:spLocks noChangeArrowheads="1"/>
          </p:cNvSpPr>
          <p:nvPr/>
        </p:nvSpPr>
        <p:spPr bwMode="auto">
          <a:xfrm>
            <a:off x="7010400" y="533400"/>
            <a:ext cx="184150" cy="65579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</p:txBody>
      </p:sp>
      <p:sp>
        <p:nvSpPr>
          <p:cNvPr id="337277" name="Text Box 381"/>
          <p:cNvSpPr txBox="1">
            <a:spLocks noChangeArrowheads="1"/>
          </p:cNvSpPr>
          <p:nvPr/>
        </p:nvSpPr>
        <p:spPr bwMode="auto">
          <a:xfrm>
            <a:off x="4419600" y="228600"/>
            <a:ext cx="184150" cy="73834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</p:txBody>
      </p:sp>
      <p:sp>
        <p:nvSpPr>
          <p:cNvPr id="337278" name="Text Box 382"/>
          <p:cNvSpPr txBox="1">
            <a:spLocks noChangeArrowheads="1"/>
          </p:cNvSpPr>
          <p:nvPr/>
        </p:nvSpPr>
        <p:spPr bwMode="auto">
          <a:xfrm>
            <a:off x="0" y="457200"/>
            <a:ext cx="45720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</p:txBody>
      </p:sp>
      <p:sp>
        <p:nvSpPr>
          <p:cNvPr id="337279" name="Text Box 383"/>
          <p:cNvSpPr txBox="1">
            <a:spLocks noChangeArrowheads="1"/>
          </p:cNvSpPr>
          <p:nvPr/>
        </p:nvSpPr>
        <p:spPr bwMode="auto">
          <a:xfrm>
            <a:off x="0" y="838200"/>
            <a:ext cx="441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1600" b="0"/>
              <a:t>НОМИНАЛЬНАЯ электрическая мощность </a:t>
            </a:r>
            <a:r>
              <a:rPr lang="en-US" sz="1600" b="0"/>
              <a:t>.</a:t>
            </a:r>
            <a:endParaRPr lang="ru-RU" sz="1600" b="0"/>
          </a:p>
        </p:txBody>
      </p:sp>
      <p:sp>
        <p:nvSpPr>
          <p:cNvPr id="337280" name="Text Box 384"/>
          <p:cNvSpPr txBox="1">
            <a:spLocks noChangeArrowheads="1"/>
          </p:cNvSpPr>
          <p:nvPr/>
        </p:nvSpPr>
        <p:spPr bwMode="auto">
          <a:xfrm>
            <a:off x="0" y="762000"/>
            <a:ext cx="45720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</p:txBody>
      </p:sp>
      <p:sp>
        <p:nvSpPr>
          <p:cNvPr id="337281" name="Text Box 385"/>
          <p:cNvSpPr txBox="1">
            <a:spLocks noChangeArrowheads="1"/>
          </p:cNvSpPr>
          <p:nvPr/>
        </p:nvSpPr>
        <p:spPr bwMode="auto">
          <a:xfrm>
            <a:off x="4495800" y="838200"/>
            <a:ext cx="49530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 b="0"/>
          </a:p>
        </p:txBody>
      </p:sp>
      <p:sp>
        <p:nvSpPr>
          <p:cNvPr id="337282" name="Text Box 386"/>
          <p:cNvSpPr txBox="1">
            <a:spLocks noChangeArrowheads="1"/>
          </p:cNvSpPr>
          <p:nvPr/>
        </p:nvSpPr>
        <p:spPr bwMode="auto">
          <a:xfrm>
            <a:off x="4953000" y="914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0"/>
              <a:t>65 кВт</a:t>
            </a:r>
            <a:r>
              <a:rPr lang="ru-RU" b="0" baseline="-25000"/>
              <a:t>е</a:t>
            </a:r>
          </a:p>
        </p:txBody>
      </p:sp>
      <p:sp>
        <p:nvSpPr>
          <p:cNvPr id="337283" name="Text Box 387"/>
          <p:cNvSpPr txBox="1">
            <a:spLocks noChangeArrowheads="1"/>
          </p:cNvSpPr>
          <p:nvPr/>
        </p:nvSpPr>
        <p:spPr bwMode="auto">
          <a:xfrm>
            <a:off x="7467600" y="914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0"/>
              <a:t>30 кВт</a:t>
            </a:r>
            <a:r>
              <a:rPr lang="ru-RU" b="0" baseline="-25000"/>
              <a:t>е</a:t>
            </a:r>
          </a:p>
        </p:txBody>
      </p:sp>
      <p:sp>
        <p:nvSpPr>
          <p:cNvPr id="337284" name="Text Box 388"/>
          <p:cNvSpPr txBox="1">
            <a:spLocks noChangeArrowheads="1"/>
          </p:cNvSpPr>
          <p:nvPr/>
        </p:nvSpPr>
        <p:spPr bwMode="auto">
          <a:xfrm>
            <a:off x="0" y="1676400"/>
            <a:ext cx="441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1600" b="0"/>
              <a:t>ЭФФЕКТИВНАЯ электрическая мощность при использовании дожимных газовых компрессоров.</a:t>
            </a:r>
          </a:p>
        </p:txBody>
      </p:sp>
      <p:pic>
        <p:nvPicPr>
          <p:cNvPr id="31763" name="Picture 389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3400"/>
            <a:ext cx="60801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286" name="Picture 390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3400"/>
            <a:ext cx="60801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287" name="Picture 391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3400"/>
            <a:ext cx="60801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288" name="Picture 392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3400"/>
            <a:ext cx="60801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289" name="Picture 393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3400"/>
            <a:ext cx="60801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290" name="Picture 394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3400"/>
            <a:ext cx="60801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291" name="Text Box 395"/>
          <p:cNvSpPr txBox="1">
            <a:spLocks noChangeArrowheads="1"/>
          </p:cNvSpPr>
          <p:nvPr/>
        </p:nvSpPr>
        <p:spPr bwMode="auto">
          <a:xfrm>
            <a:off x="5105400" y="1905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0"/>
              <a:t>63 кВт</a:t>
            </a:r>
            <a:r>
              <a:rPr lang="ru-RU" b="0" baseline="-25000"/>
              <a:t>е</a:t>
            </a:r>
          </a:p>
        </p:txBody>
      </p:sp>
      <p:sp>
        <p:nvSpPr>
          <p:cNvPr id="337292" name="Text Box 396"/>
          <p:cNvSpPr txBox="1">
            <a:spLocks noChangeArrowheads="1"/>
          </p:cNvSpPr>
          <p:nvPr/>
        </p:nvSpPr>
        <p:spPr bwMode="auto">
          <a:xfrm>
            <a:off x="7391400" y="1905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0"/>
              <a:t>28 кВт</a:t>
            </a:r>
            <a:r>
              <a:rPr lang="ru-RU" b="0" baseline="-25000"/>
              <a:t>е</a:t>
            </a:r>
          </a:p>
        </p:txBody>
      </p:sp>
      <p:sp>
        <p:nvSpPr>
          <p:cNvPr id="337293" name="Text Box 397"/>
          <p:cNvSpPr txBox="1">
            <a:spLocks noChangeArrowheads="1"/>
          </p:cNvSpPr>
          <p:nvPr/>
        </p:nvSpPr>
        <p:spPr bwMode="auto">
          <a:xfrm>
            <a:off x="152400" y="2819400"/>
            <a:ext cx="4267200" cy="2438400"/>
          </a:xfrm>
          <a:prstGeom prst="rect">
            <a:avLst/>
          </a:prstGeom>
          <a:gradFill rotWithShape="0">
            <a:gsLst>
              <a:gs pos="0">
                <a:srgbClr val="462300"/>
              </a:gs>
              <a:gs pos="50000">
                <a:srgbClr val="7F7F7F"/>
              </a:gs>
              <a:gs pos="100000">
                <a:srgbClr val="462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1600" b="0"/>
              <a:t>МАКСИМАЛЬНАЯ тепловая </a:t>
            </a:r>
            <a:r>
              <a:rPr lang="en-US" sz="1600" b="0"/>
              <a:t>       </a:t>
            </a:r>
            <a:r>
              <a:rPr lang="ru-RU" sz="1600" b="0"/>
              <a:t>утилизируемая мощность, получаемая в процессе когенерации. </a:t>
            </a:r>
          </a:p>
          <a:p>
            <a:pPr>
              <a:spcBef>
                <a:spcPct val="50000"/>
              </a:spcBef>
            </a:pPr>
            <a:r>
              <a:rPr lang="ru-RU" sz="1600" b="0"/>
              <a:t>МАКСИМАЛЬНАЯ суммарная энергетическая мощность, определяемая суммой мощностей- генерируемой электрической и утилизируемой тепловой.</a:t>
            </a:r>
          </a:p>
        </p:txBody>
      </p:sp>
      <p:sp>
        <p:nvSpPr>
          <p:cNvPr id="337294" name="Text Box 398"/>
          <p:cNvSpPr txBox="1">
            <a:spLocks noChangeArrowheads="1"/>
          </p:cNvSpPr>
          <p:nvPr/>
        </p:nvSpPr>
        <p:spPr bwMode="auto">
          <a:xfrm>
            <a:off x="4648200" y="2819400"/>
            <a:ext cx="2286000" cy="2438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1600">
                <a:cs typeface="+mn-cs"/>
              </a:rPr>
              <a:t> </a:t>
            </a:r>
            <a:r>
              <a:rPr lang="ru-RU" sz="1600">
                <a:cs typeface="+mn-cs"/>
              </a:rPr>
              <a:t> </a:t>
            </a:r>
            <a:r>
              <a:rPr lang="ru-RU">
                <a:latin typeface="Arial" charset="0"/>
                <a:cs typeface="+mn-cs"/>
              </a:rPr>
              <a:t>115 кВт</a:t>
            </a:r>
            <a:r>
              <a:rPr lang="en-US" baseline="-25000">
                <a:latin typeface="Arial" charset="0"/>
                <a:cs typeface="+mn-cs"/>
              </a:rPr>
              <a:t>q</a:t>
            </a:r>
            <a:r>
              <a:rPr lang="en-US">
                <a:latin typeface="Arial" charset="0"/>
                <a:cs typeface="+mn-cs"/>
              </a:rPr>
              <a:t> </a:t>
            </a:r>
            <a:r>
              <a:rPr lang="ru-RU">
                <a:latin typeface="Arial" charset="0"/>
                <a:cs typeface="+mn-cs"/>
              </a:rPr>
              <a:t>           </a:t>
            </a:r>
            <a:r>
              <a:rPr lang="en-US">
                <a:latin typeface="Arial" charset="0"/>
                <a:cs typeface="+mn-cs"/>
              </a:rPr>
              <a:t>(0</a:t>
            </a:r>
            <a:r>
              <a:rPr lang="ru-RU">
                <a:latin typeface="Arial" charset="0"/>
                <a:cs typeface="+mn-cs"/>
              </a:rPr>
              <a:t>,1 Гкал/час</a:t>
            </a:r>
            <a:r>
              <a:rPr lang="en-US">
                <a:latin typeface="Arial" charset="0"/>
                <a:cs typeface="+mn-cs"/>
              </a:rPr>
              <a:t>) </a:t>
            </a:r>
            <a:endParaRPr lang="ru-RU">
              <a:latin typeface="Arial" charset="0"/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endParaRPr lang="ru-RU">
              <a:latin typeface="Arial" charset="0"/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3600" baseline="68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180 кВт</a:t>
            </a:r>
          </a:p>
        </p:txBody>
      </p:sp>
      <p:sp>
        <p:nvSpPr>
          <p:cNvPr id="337295" name="Text Box 399"/>
          <p:cNvSpPr txBox="1">
            <a:spLocks noChangeArrowheads="1"/>
          </p:cNvSpPr>
          <p:nvPr/>
        </p:nvSpPr>
        <p:spPr bwMode="auto">
          <a:xfrm>
            <a:off x="7239000" y="2819400"/>
            <a:ext cx="1905000" cy="2438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600"/>
              <a:t> </a:t>
            </a:r>
            <a:r>
              <a:rPr lang="ru-RU" sz="1600"/>
              <a:t> </a:t>
            </a:r>
            <a:r>
              <a:rPr lang="ru-RU">
                <a:latin typeface="Arial" pitchFamily="34" charset="0"/>
              </a:rPr>
              <a:t>60 кВт</a:t>
            </a:r>
            <a:r>
              <a:rPr lang="en-US" baseline="-25000">
                <a:latin typeface="Arial" pitchFamily="34" charset="0"/>
              </a:rPr>
              <a:t>q</a:t>
            </a:r>
            <a:r>
              <a:rPr lang="en-US">
                <a:latin typeface="Arial" pitchFamily="34" charset="0"/>
              </a:rPr>
              <a:t> </a:t>
            </a:r>
            <a:r>
              <a:rPr lang="ru-RU">
                <a:latin typeface="Arial" pitchFamily="34" charset="0"/>
              </a:rPr>
              <a:t>   </a:t>
            </a:r>
            <a:r>
              <a:rPr lang="en-US">
                <a:latin typeface="Arial" pitchFamily="34" charset="0"/>
              </a:rPr>
              <a:t>(0</a:t>
            </a:r>
            <a:r>
              <a:rPr lang="ru-RU">
                <a:latin typeface="Arial" pitchFamily="34" charset="0"/>
              </a:rPr>
              <a:t>,0516  Гкал/час</a:t>
            </a:r>
            <a:r>
              <a:rPr lang="en-US">
                <a:latin typeface="Arial" pitchFamily="34" charset="0"/>
              </a:rPr>
              <a:t>)</a:t>
            </a:r>
            <a:r>
              <a:rPr lang="en-US" sz="1000" b="0"/>
              <a:t> </a:t>
            </a:r>
            <a:endParaRPr lang="ru-RU" sz="1000" b="0"/>
          </a:p>
          <a:p>
            <a:pPr algn="ctr">
              <a:spcBef>
                <a:spcPct val="50000"/>
              </a:spcBef>
            </a:pPr>
            <a:endParaRPr lang="ru-RU" sz="1000" b="0"/>
          </a:p>
          <a:p>
            <a:pPr algn="ctr">
              <a:spcBef>
                <a:spcPct val="50000"/>
              </a:spcBef>
            </a:pPr>
            <a:endParaRPr lang="ru-RU" sz="1000" b="0"/>
          </a:p>
          <a:p>
            <a:pPr algn="ctr">
              <a:spcBef>
                <a:spcPct val="50000"/>
              </a:spcBef>
            </a:pPr>
            <a:r>
              <a:rPr lang="ru-RU" sz="3600" baseline="54000">
                <a:latin typeface="Arial" pitchFamily="34" charset="0"/>
              </a:rPr>
              <a:t>90 кВт</a:t>
            </a:r>
          </a:p>
        </p:txBody>
      </p:sp>
      <p:sp>
        <p:nvSpPr>
          <p:cNvPr id="337296" name="Text Box 400"/>
          <p:cNvSpPr txBox="1">
            <a:spLocks noChangeArrowheads="1"/>
          </p:cNvSpPr>
          <p:nvPr/>
        </p:nvSpPr>
        <p:spPr bwMode="auto">
          <a:xfrm>
            <a:off x="0" y="5257800"/>
            <a:ext cx="4419600" cy="4572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ru-RU" sz="1400" b="0"/>
              <a:t>Расход газового топлива при номинальной мощности</a:t>
            </a:r>
          </a:p>
        </p:txBody>
      </p:sp>
      <p:sp>
        <p:nvSpPr>
          <p:cNvPr id="337297" name="Text Box 401"/>
          <p:cNvSpPr txBox="1">
            <a:spLocks noChangeArrowheads="1"/>
          </p:cNvSpPr>
          <p:nvPr/>
        </p:nvSpPr>
        <p:spPr bwMode="auto">
          <a:xfrm>
            <a:off x="4724400" y="5257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/>
              <a:t>  22нм</a:t>
            </a:r>
            <a:r>
              <a:rPr lang="ru-RU" b="0" baseline="30000"/>
              <a:t>3</a:t>
            </a:r>
            <a:r>
              <a:rPr lang="ru-RU" b="0"/>
              <a:t>/час</a:t>
            </a:r>
          </a:p>
        </p:txBody>
      </p:sp>
      <p:sp>
        <p:nvSpPr>
          <p:cNvPr id="337298" name="Text Box 402"/>
          <p:cNvSpPr txBox="1">
            <a:spLocks noChangeArrowheads="1"/>
          </p:cNvSpPr>
          <p:nvPr/>
        </p:nvSpPr>
        <p:spPr bwMode="auto">
          <a:xfrm>
            <a:off x="7010400" y="5257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/>
              <a:t>   12нм</a:t>
            </a:r>
            <a:r>
              <a:rPr lang="ru-RU" b="0" baseline="30000"/>
              <a:t>3</a:t>
            </a:r>
            <a:r>
              <a:rPr lang="ru-RU" b="0"/>
              <a:t>/час</a:t>
            </a:r>
          </a:p>
        </p:txBody>
      </p:sp>
      <p:sp>
        <p:nvSpPr>
          <p:cNvPr id="337299" name="Text Box 403" descr="Широкий диагональный 2"/>
          <p:cNvSpPr txBox="1">
            <a:spLocks noChangeArrowheads="1"/>
          </p:cNvSpPr>
          <p:nvPr/>
        </p:nvSpPr>
        <p:spPr bwMode="auto">
          <a:xfrm>
            <a:off x="0" y="1371600"/>
            <a:ext cx="9296400" cy="304800"/>
          </a:xfrm>
          <a:prstGeom prst="rect">
            <a:avLst/>
          </a:prstGeom>
          <a:pattFill prst="wdUpDiag">
            <a:fgClr>
              <a:srgbClr val="000000"/>
            </a:fgClr>
            <a:bgClr>
              <a:srgbClr val="BB0528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 b="0"/>
          </a:p>
        </p:txBody>
      </p:sp>
      <p:sp>
        <p:nvSpPr>
          <p:cNvPr id="337300" name="Text Box 404" descr="Широкий диагональный 2"/>
          <p:cNvSpPr txBox="1">
            <a:spLocks noChangeArrowheads="1"/>
          </p:cNvSpPr>
          <p:nvPr/>
        </p:nvSpPr>
        <p:spPr bwMode="auto">
          <a:xfrm>
            <a:off x="0" y="2514600"/>
            <a:ext cx="92964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CF052B"/>
            </a:bgClr>
          </a:pattFill>
          <a:ln w="15875">
            <a:solidFill>
              <a:srgbClr val="B40000"/>
            </a:solidFill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 b="0"/>
          </a:p>
        </p:txBody>
      </p:sp>
      <p:sp>
        <p:nvSpPr>
          <p:cNvPr id="337301" name="Text Box 405" descr="Широкий диагональный 2"/>
          <p:cNvSpPr txBox="1">
            <a:spLocks noChangeArrowheads="1"/>
          </p:cNvSpPr>
          <p:nvPr/>
        </p:nvSpPr>
        <p:spPr bwMode="auto">
          <a:xfrm>
            <a:off x="0" y="3886200"/>
            <a:ext cx="9296400" cy="7620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B80426"/>
            </a:bgClr>
          </a:patt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 b="0"/>
          </a:p>
        </p:txBody>
      </p:sp>
      <p:sp>
        <p:nvSpPr>
          <p:cNvPr id="337302" name="Text Box 406" descr="Широкий диагональный 2"/>
          <p:cNvSpPr txBox="1">
            <a:spLocks noChangeArrowheads="1"/>
          </p:cNvSpPr>
          <p:nvPr/>
        </p:nvSpPr>
        <p:spPr bwMode="auto">
          <a:xfrm>
            <a:off x="0" y="5181600"/>
            <a:ext cx="9296400" cy="76200"/>
          </a:xfrm>
          <a:prstGeom prst="rect">
            <a:avLst/>
          </a:prstGeom>
          <a:pattFill prst="wdUpDiag">
            <a:fgClr>
              <a:srgbClr val="462300"/>
            </a:fgClr>
            <a:bgClr>
              <a:srgbClr val="B40000"/>
            </a:bgClr>
          </a:pattFill>
          <a:ln w="6350">
            <a:solidFill>
              <a:srgbClr val="CF052B"/>
            </a:solidFill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 b="0"/>
          </a:p>
        </p:txBody>
      </p:sp>
      <p:sp>
        <p:nvSpPr>
          <p:cNvPr id="337303" name="Text Box 407" descr="Широкий диагональный 2"/>
          <p:cNvSpPr txBox="1">
            <a:spLocks noChangeArrowheads="1"/>
          </p:cNvSpPr>
          <p:nvPr/>
        </p:nvSpPr>
        <p:spPr bwMode="auto">
          <a:xfrm>
            <a:off x="0" y="5715000"/>
            <a:ext cx="9296400" cy="76200"/>
          </a:xfrm>
          <a:prstGeom prst="rect">
            <a:avLst/>
          </a:prstGeom>
          <a:pattFill prst="wdUpDiag">
            <a:fgClr>
              <a:srgbClr val="462300"/>
            </a:fgClr>
            <a:bgClr>
              <a:srgbClr val="B4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 b="0"/>
          </a:p>
        </p:txBody>
      </p:sp>
      <p:sp>
        <p:nvSpPr>
          <p:cNvPr id="337304" name="Text Box 408"/>
          <p:cNvSpPr txBox="1">
            <a:spLocks noChangeArrowheads="1"/>
          </p:cNvSpPr>
          <p:nvPr/>
        </p:nvSpPr>
        <p:spPr bwMode="auto">
          <a:xfrm>
            <a:off x="4800600" y="57150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0"/>
              <a:t>------</a:t>
            </a:r>
          </a:p>
        </p:txBody>
      </p:sp>
      <p:sp>
        <p:nvSpPr>
          <p:cNvPr id="337305" name="Text Box 409"/>
          <p:cNvSpPr txBox="1">
            <a:spLocks noChangeArrowheads="1"/>
          </p:cNvSpPr>
          <p:nvPr/>
        </p:nvSpPr>
        <p:spPr bwMode="auto">
          <a:xfrm>
            <a:off x="7086600" y="571500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0"/>
              <a:t>11,5 кг/час</a:t>
            </a:r>
          </a:p>
        </p:txBody>
      </p:sp>
      <p:sp>
        <p:nvSpPr>
          <p:cNvPr id="337306" name="Text Box 410" descr="Широкий диагональный 2"/>
          <p:cNvSpPr txBox="1">
            <a:spLocks noChangeArrowheads="1"/>
          </p:cNvSpPr>
          <p:nvPr/>
        </p:nvSpPr>
        <p:spPr bwMode="auto">
          <a:xfrm flipV="1">
            <a:off x="0" y="6019800"/>
            <a:ext cx="9296400" cy="39688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C40000"/>
            </a:bgClr>
          </a:pattFill>
          <a:ln w="3175">
            <a:solidFill>
              <a:srgbClr val="462300"/>
            </a:solidFill>
            <a:miter lim="800000"/>
            <a:headEnd/>
            <a:tailEnd/>
          </a:ln>
        </p:spPr>
        <p:txBody>
          <a:bodyPr rot="10800000"/>
          <a:lstStyle/>
          <a:p>
            <a:pPr algn="r">
              <a:spcBef>
                <a:spcPct val="50000"/>
              </a:spcBef>
            </a:pPr>
            <a:endParaRPr lang="ru-RU" sz="1800" b="0"/>
          </a:p>
        </p:txBody>
      </p:sp>
      <p:sp>
        <p:nvSpPr>
          <p:cNvPr id="337307" name="Text Box 411"/>
          <p:cNvSpPr txBox="1">
            <a:spLocks noChangeArrowheads="1"/>
          </p:cNvSpPr>
          <p:nvPr/>
        </p:nvSpPr>
        <p:spPr bwMode="auto">
          <a:xfrm>
            <a:off x="152400" y="6019800"/>
            <a:ext cx="4267200" cy="838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A128C"/>
              </a:gs>
              <a:gs pos="35001">
                <a:srgbClr val="181CC7"/>
              </a:gs>
              <a:gs pos="44000">
                <a:srgbClr val="7005D4"/>
              </a:gs>
              <a:gs pos="50000">
                <a:srgbClr val="8C3D91"/>
              </a:gs>
              <a:gs pos="56000">
                <a:srgbClr val="7005D4"/>
              </a:gs>
              <a:gs pos="64999">
                <a:srgbClr val="181CC7"/>
              </a:gs>
              <a:gs pos="80000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000"/>
              <a:t>                К  П  Д  :                                   </a:t>
            </a:r>
            <a:r>
              <a:rPr lang="ru-RU" sz="1600">
                <a:latin typeface="Times New Roman" pitchFamily="18" charset="0"/>
              </a:rPr>
              <a:t>-по генерируемой электрической мощности     -по полной когенерируемой мощности</a:t>
            </a:r>
          </a:p>
          <a:p>
            <a:pPr>
              <a:spcBef>
                <a:spcPct val="50000"/>
              </a:spcBef>
            </a:pPr>
            <a:endParaRPr lang="ru-RU" sz="1600">
              <a:latin typeface="Times New Roman" pitchFamily="18" charset="0"/>
            </a:endParaRPr>
          </a:p>
        </p:txBody>
      </p:sp>
      <p:sp>
        <p:nvSpPr>
          <p:cNvPr id="337308" name="Text Box 412"/>
          <p:cNvSpPr txBox="1">
            <a:spLocks noChangeArrowheads="1"/>
          </p:cNvSpPr>
          <p:nvPr/>
        </p:nvSpPr>
        <p:spPr bwMode="auto">
          <a:xfrm>
            <a:off x="4648200" y="6248400"/>
            <a:ext cx="1981200" cy="366713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50000">
                <a:srgbClr val="595959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0"/>
              <a:t>32</a:t>
            </a:r>
            <a:r>
              <a:rPr lang="ru-RU" sz="1800" b="0"/>
              <a:t>%±2%</a:t>
            </a:r>
          </a:p>
        </p:txBody>
      </p:sp>
      <p:sp>
        <p:nvSpPr>
          <p:cNvPr id="337309" name="Text Box 413"/>
          <p:cNvSpPr txBox="1">
            <a:spLocks noChangeArrowheads="1"/>
          </p:cNvSpPr>
          <p:nvPr/>
        </p:nvSpPr>
        <p:spPr bwMode="auto">
          <a:xfrm>
            <a:off x="7162800" y="62484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800" b="0"/>
              <a:t>28%±2%</a:t>
            </a:r>
          </a:p>
        </p:txBody>
      </p:sp>
      <p:sp>
        <p:nvSpPr>
          <p:cNvPr id="337310" name="Text Box 414"/>
          <p:cNvSpPr txBox="1">
            <a:spLocks noChangeArrowheads="1"/>
          </p:cNvSpPr>
          <p:nvPr/>
        </p:nvSpPr>
        <p:spPr bwMode="auto">
          <a:xfrm>
            <a:off x="5257800" y="6553200"/>
            <a:ext cx="1371600" cy="304800"/>
          </a:xfrm>
          <a:prstGeom prst="rect">
            <a:avLst/>
          </a:prstGeom>
          <a:solidFill>
            <a:srgbClr val="910725"/>
          </a:solidFill>
          <a:ln w="476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ru-RU" sz="1800" b="0"/>
              <a:t>84%±6%</a:t>
            </a:r>
          </a:p>
        </p:txBody>
      </p:sp>
      <p:sp>
        <p:nvSpPr>
          <p:cNvPr id="337311" name="Text Box 415"/>
          <p:cNvSpPr txBox="1">
            <a:spLocks noChangeArrowheads="1"/>
          </p:cNvSpPr>
          <p:nvPr/>
        </p:nvSpPr>
        <p:spPr bwMode="auto">
          <a:xfrm>
            <a:off x="7620000" y="6553200"/>
            <a:ext cx="1371600" cy="304800"/>
          </a:xfrm>
          <a:prstGeom prst="rect">
            <a:avLst/>
          </a:prstGeom>
          <a:solidFill>
            <a:srgbClr val="910725"/>
          </a:solidFill>
          <a:ln w="476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ru-RU" sz="1800" b="0"/>
              <a:t>84%±6%</a:t>
            </a:r>
          </a:p>
        </p:txBody>
      </p:sp>
      <p:sp>
        <p:nvSpPr>
          <p:cNvPr id="337312" name="Text Box 416"/>
          <p:cNvSpPr txBox="1">
            <a:spLocks noChangeArrowheads="1"/>
          </p:cNvSpPr>
          <p:nvPr/>
        </p:nvSpPr>
        <p:spPr bwMode="auto">
          <a:xfrm flipV="1">
            <a:off x="0" y="6858000"/>
            <a:ext cx="9296400" cy="39688"/>
          </a:xfrm>
          <a:prstGeom prst="rect">
            <a:avLst/>
          </a:prstGeom>
          <a:solidFill>
            <a:srgbClr val="980420"/>
          </a:solidFill>
          <a:ln w="9525">
            <a:noFill/>
            <a:miter lim="800000"/>
            <a:headEnd/>
            <a:tailEnd/>
          </a:ln>
        </p:spPr>
        <p:txBody>
          <a:bodyPr rot="10800000"/>
          <a:lstStyle/>
          <a:p>
            <a:pPr algn="r">
              <a:spcBef>
                <a:spcPct val="50000"/>
              </a:spcBef>
            </a:pPr>
            <a:endParaRPr lang="ru-RU" sz="1800" b="0"/>
          </a:p>
        </p:txBody>
      </p:sp>
      <p:sp>
        <p:nvSpPr>
          <p:cNvPr id="337313" name="Text Box 417"/>
          <p:cNvSpPr txBox="1">
            <a:spLocks noChangeArrowheads="1"/>
          </p:cNvSpPr>
          <p:nvPr/>
        </p:nvSpPr>
        <p:spPr bwMode="auto">
          <a:xfrm>
            <a:off x="152400" y="57150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sz="1800" b="0"/>
          </a:p>
        </p:txBody>
      </p:sp>
      <p:sp>
        <p:nvSpPr>
          <p:cNvPr id="337314" name="Text Box 418"/>
          <p:cNvSpPr txBox="1">
            <a:spLocks noChangeArrowheads="1"/>
          </p:cNvSpPr>
          <p:nvPr/>
        </p:nvSpPr>
        <p:spPr bwMode="auto">
          <a:xfrm>
            <a:off x="0" y="5715000"/>
            <a:ext cx="449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/>
              <a:t>    То же, условного жидкого топлива</a:t>
            </a:r>
          </a:p>
        </p:txBody>
      </p:sp>
      <p:sp>
        <p:nvSpPr>
          <p:cNvPr id="337315" name="Text Box 419"/>
          <p:cNvSpPr txBox="1">
            <a:spLocks noChangeArrowheads="1"/>
          </p:cNvSpPr>
          <p:nvPr/>
        </p:nvSpPr>
        <p:spPr bwMode="auto">
          <a:xfrm>
            <a:off x="4419600" y="228600"/>
            <a:ext cx="184150" cy="73834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</p:txBody>
      </p:sp>
      <p:sp>
        <p:nvSpPr>
          <p:cNvPr id="337316" name="Text Box 420"/>
          <p:cNvSpPr txBox="1">
            <a:spLocks noChangeArrowheads="1"/>
          </p:cNvSpPr>
          <p:nvPr/>
        </p:nvSpPr>
        <p:spPr bwMode="auto">
          <a:xfrm>
            <a:off x="7010400" y="609600"/>
            <a:ext cx="184150" cy="65579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</p:txBody>
      </p:sp>
      <p:pic>
        <p:nvPicPr>
          <p:cNvPr id="337317" name="Picture 421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3400"/>
            <a:ext cx="60801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318" name="Picture 422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3400"/>
            <a:ext cx="60801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319" name="Text Box 423" descr="Широкий диагональный 2"/>
          <p:cNvSpPr txBox="1">
            <a:spLocks noChangeArrowheads="1"/>
          </p:cNvSpPr>
          <p:nvPr/>
        </p:nvSpPr>
        <p:spPr bwMode="auto">
          <a:xfrm>
            <a:off x="0" y="838200"/>
            <a:ext cx="76200" cy="6019800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2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  <a:p>
            <a:pPr algn="r">
              <a:spcBef>
                <a:spcPct val="50000"/>
              </a:spcBef>
            </a:pPr>
            <a:endParaRPr lang="ru-RU" sz="1800" b="0"/>
          </a:p>
        </p:txBody>
      </p:sp>
      <p:sp>
        <p:nvSpPr>
          <p:cNvPr id="337320" name="Rectangle 42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smtClean="0"/>
              <a:t>Энергетические и Технико-экономические показатели микротурбин</a:t>
            </a:r>
          </a:p>
        </p:txBody>
      </p:sp>
      <p:sp>
        <p:nvSpPr>
          <p:cNvPr id="337321" name="Text Box 425"/>
          <p:cNvSpPr txBox="1">
            <a:spLocks noChangeArrowheads="1"/>
          </p:cNvSpPr>
          <p:nvPr/>
        </p:nvSpPr>
        <p:spPr bwMode="auto">
          <a:xfrm>
            <a:off x="7315200" y="6248400"/>
            <a:ext cx="1600200" cy="366713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50000">
                <a:srgbClr val="595959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800" b="0"/>
              <a:t>28%±2%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20089">
    <p:blinds dir="vert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37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37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3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3368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3368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75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" fill="hold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" fill="hold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9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" fill="hold"/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" fill="hold"/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725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" fill="hold"/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725"/>
                            </p:stCondLst>
                            <p:childTnLst>
                              <p:par>
                                <p:cTn id="3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337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337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725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725"/>
                            </p:stCondLst>
                            <p:childTnLst>
                              <p:par>
                                <p:cTn id="47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7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225"/>
                            </p:stCondLst>
                            <p:childTnLst>
                              <p:par>
                                <p:cTn id="5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" fill="hold"/>
                                        <p:tgtEl>
                                          <p:spTgt spid="337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" fill="hold"/>
                                        <p:tgtEl>
                                          <p:spTgt spid="337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9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7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7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4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7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7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90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7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7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7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7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400"/>
                            </p:stCondLst>
                            <p:childTnLst>
                              <p:par>
                                <p:cTn id="7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7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7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7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7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900"/>
                            </p:stCondLst>
                            <p:childTnLst>
                              <p:par>
                                <p:cTn id="8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7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7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7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7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400"/>
                            </p:stCondLst>
                            <p:childTnLst>
                              <p:par>
                                <p:cTn id="8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7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7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7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7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900"/>
                            </p:stCondLst>
                            <p:childTnLst>
                              <p:par>
                                <p:cTn id="9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7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7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7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7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400"/>
                            </p:stCondLst>
                            <p:childTnLst>
                              <p:par>
                                <p:cTn id="10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7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7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900"/>
                            </p:stCondLst>
                            <p:childTnLst>
                              <p:par>
                                <p:cTn id="10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7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7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8400"/>
                            </p:stCondLst>
                            <p:childTnLst>
                              <p:par>
                                <p:cTn id="1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7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7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7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7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900"/>
                            </p:stCondLst>
                            <p:childTnLst>
                              <p:par>
                                <p:cTn id="11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3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3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3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9400"/>
                            </p:stCondLst>
                            <p:childTnLst>
                              <p:par>
                                <p:cTn id="12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3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7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37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9900"/>
                            </p:stCondLst>
                            <p:childTnLst>
                              <p:par>
                                <p:cTn id="1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400"/>
                            </p:stCondLst>
                            <p:childTnLst>
                              <p:par>
                                <p:cTn id="1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7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37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900"/>
                            </p:stCondLst>
                            <p:childTnLst>
                              <p:par>
                                <p:cTn id="14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3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3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7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7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1400"/>
                            </p:stCondLst>
                            <p:childTnLst>
                              <p:par>
                                <p:cTn id="15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3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3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37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7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1900"/>
                            </p:stCondLst>
                            <p:childTnLst>
                              <p:par>
                                <p:cTn id="1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7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7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2400"/>
                            </p:stCondLst>
                            <p:childTnLst>
                              <p:par>
                                <p:cTn id="16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37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37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2900"/>
                            </p:stCondLst>
                            <p:childTnLst>
                              <p:par>
                                <p:cTn id="16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372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372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72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72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3400"/>
                            </p:stCondLst>
                            <p:childTnLst>
                              <p:par>
                                <p:cTn id="17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372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372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72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72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2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C003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3900"/>
                            </p:stCondLst>
                            <p:childTnLst>
                              <p:par>
                                <p:cTn id="18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72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72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372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372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2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4002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4400"/>
                            </p:stCondLst>
                            <p:childTnLst>
                              <p:par>
                                <p:cTn id="19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37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37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4900"/>
                            </p:stCondLst>
                            <p:childTnLst>
                              <p:par>
                                <p:cTn id="19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729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729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3729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3729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400"/>
                            </p:stCondLst>
                            <p:childTnLst>
                              <p:par>
                                <p:cTn id="20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37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37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37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37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900"/>
                            </p:stCondLst>
                            <p:childTnLst>
                              <p:par>
                                <p:cTn id="20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3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3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37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37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6400"/>
                            </p:stCondLst>
                            <p:childTnLst>
                              <p:par>
                                <p:cTn id="2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3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3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37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37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6900"/>
                            </p:stCondLst>
                            <p:childTnLst>
                              <p:par>
                                <p:cTn id="2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37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37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7400"/>
                            </p:stCondLst>
                            <p:childTnLst>
                              <p:par>
                                <p:cTn id="22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37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37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37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37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7900"/>
                            </p:stCondLst>
                            <p:childTnLst>
                              <p:par>
                                <p:cTn id="2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337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337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8400"/>
                            </p:stCondLst>
                            <p:childTnLst>
                              <p:par>
                                <p:cTn id="24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37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37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37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37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8900"/>
                            </p:stCondLst>
                            <p:childTnLst>
                              <p:par>
                                <p:cTn id="247" presetID="17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337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37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37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37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9400"/>
                            </p:stCondLst>
                            <p:childTnLst>
                              <p:par>
                                <p:cTn id="25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37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37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9900"/>
                            </p:stCondLst>
                            <p:childTnLst>
                              <p:par>
                                <p:cTn id="25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37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37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37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37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F6A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0400"/>
                            </p:stCondLst>
                            <p:childTnLst>
                              <p:par>
                                <p:cTn id="26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3373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3373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373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373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3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F6A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0900"/>
                            </p:stCondLst>
                            <p:childTnLst>
                              <p:par>
                                <p:cTn id="27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3373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3373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3373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373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3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F6A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1400"/>
                            </p:stCondLst>
                            <p:childTnLst>
                              <p:par>
                                <p:cTn id="28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337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37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37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337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3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1900"/>
                            </p:stCondLst>
                            <p:childTnLst>
                              <p:par>
                                <p:cTn id="28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3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33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337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337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2400"/>
                            </p:stCondLst>
                            <p:childTnLst>
                              <p:par>
                                <p:cTn id="29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337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337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337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337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2900"/>
                            </p:stCondLst>
                            <p:childTnLst>
                              <p:par>
                                <p:cTn id="30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3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33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33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33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3900"/>
                            </p:stCondLst>
                            <p:childTnLst>
                              <p:par>
                                <p:cTn id="30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337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337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4400"/>
                            </p:stCondLst>
                            <p:childTnLst>
                              <p:par>
                                <p:cTn id="31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33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3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37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337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4900"/>
                            </p:stCondLst>
                            <p:childTnLst>
                              <p:par>
                                <p:cTn id="3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3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3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337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337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35400"/>
                            </p:stCondLst>
                            <p:childTnLst>
                              <p:par>
                                <p:cTn id="32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33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33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337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337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35900"/>
                            </p:stCondLst>
                            <p:childTnLst>
                              <p:par>
                                <p:cTn id="33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337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337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337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337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6400"/>
                            </p:stCondLst>
                            <p:childTnLst>
                              <p:par>
                                <p:cTn id="3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3" dur="500"/>
                                        <p:tgtEl>
                                          <p:spTgt spid="33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36900"/>
                            </p:stCondLst>
                            <p:childTnLst>
                              <p:par>
                                <p:cTn id="34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0" fill="hold"/>
                                        <p:tgtEl>
                                          <p:spTgt spid="337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0" fill="hold"/>
                                        <p:tgtEl>
                                          <p:spTgt spid="337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8" grpId="0" autoUpdateAnimBg="0"/>
      <p:bldP spid="336899" grpId="0" build="p" animBg="1" autoUpdateAnimBg="0" advAuto="0"/>
      <p:bldP spid="337272" grpId="0" autoUpdateAnimBg="0"/>
      <p:bldP spid="337273" grpId="0" animBg="1" autoUpdateAnimBg="0"/>
      <p:bldP spid="337274" grpId="0" animBg="1" autoUpdateAnimBg="0"/>
      <p:bldP spid="337275" grpId="0" animBg="1" autoUpdateAnimBg="0"/>
      <p:bldP spid="337276" grpId="0" animBg="1" autoUpdateAnimBg="0"/>
      <p:bldP spid="337277" grpId="0" animBg="1" autoUpdateAnimBg="0"/>
      <p:bldP spid="337278" grpId="0" build="p" autoUpdateAnimBg="0" advAuto="0"/>
      <p:bldP spid="337279" grpId="0" autoUpdateAnimBg="0"/>
      <p:bldP spid="337280" grpId="0" animBg="1" autoUpdateAnimBg="0"/>
      <p:bldP spid="337281" grpId="0" animBg="1" autoUpdateAnimBg="0"/>
      <p:bldP spid="337282" grpId="0" autoUpdateAnimBg="0"/>
      <p:bldP spid="337283" grpId="0" autoUpdateAnimBg="0"/>
      <p:bldP spid="337284" grpId="0" autoUpdateAnimBg="0"/>
      <p:bldP spid="337291" grpId="0" autoUpdateAnimBg="0"/>
      <p:bldP spid="337292" grpId="0" autoUpdateAnimBg="0"/>
      <p:bldP spid="337293" grpId="0" autoUpdateAnimBg="0"/>
      <p:bldP spid="337294" grpId="0" autoUpdateAnimBg="0"/>
      <p:bldP spid="337295" grpId="0" autoUpdateAnimBg="0"/>
      <p:bldP spid="337296" grpId="0" build="p" animBg="1" autoUpdateAnimBg="0" advAuto="0"/>
      <p:bldP spid="337297" grpId="0" autoUpdateAnimBg="0"/>
      <p:bldP spid="337298" grpId="0" autoUpdateAnimBg="0"/>
      <p:bldP spid="337299" grpId="0" animBg="1" autoUpdateAnimBg="0"/>
      <p:bldP spid="337300" grpId="0" animBg="1" autoUpdateAnimBg="0"/>
      <p:bldP spid="337301" grpId="0" animBg="1" autoUpdateAnimBg="0"/>
      <p:bldP spid="337302" grpId="0" animBg="1" autoUpdateAnimBg="0"/>
      <p:bldP spid="337303" grpId="0" animBg="1" autoUpdateAnimBg="0"/>
      <p:bldP spid="337304" grpId="0" autoUpdateAnimBg="0"/>
      <p:bldP spid="337305" grpId="0" autoUpdateAnimBg="0"/>
      <p:bldP spid="337306" grpId="0" animBg="1" autoUpdateAnimBg="0"/>
      <p:bldP spid="337307" grpId="0" build="p" autoUpdateAnimBg="0" advAuto="0"/>
      <p:bldP spid="337308" grpId="0" autoUpdateAnimBg="0"/>
      <p:bldP spid="337309" grpId="0" autoUpdateAnimBg="0"/>
      <p:bldP spid="337310" grpId="0" animBg="1" autoUpdateAnimBg="0"/>
      <p:bldP spid="337311" grpId="0" animBg="1" autoUpdateAnimBg="0"/>
      <p:bldP spid="337312" grpId="0" animBg="1" autoUpdateAnimBg="0"/>
      <p:bldP spid="337313" grpId="0" autoUpdateAnimBg="0"/>
      <p:bldP spid="337314" grpId="0" autoUpdateAnimBg="0"/>
      <p:bldP spid="337315" grpId="0" animBg="1" autoUpdateAnimBg="0"/>
      <p:bldP spid="337316" grpId="0" animBg="1" autoUpdateAnimBg="0"/>
      <p:bldP spid="337319" grpId="0" animBg="1" autoUpdateAnimBg="0"/>
      <p:bldP spid="337320" grpId="0" autoUpdateAnimBg="0"/>
      <p:bldP spid="33732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2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"/>
            <a:ext cx="11271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947" name="Rectangle 3"/>
          <p:cNvSpPr>
            <a:spLocks noChangeArrowheads="1"/>
          </p:cNvSpPr>
          <p:nvPr/>
        </p:nvSpPr>
        <p:spPr bwMode="auto">
          <a:xfrm>
            <a:off x="3175" y="-3879850"/>
            <a:ext cx="91440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 </a:t>
            </a:r>
            <a:endParaRPr lang="ru-RU" sz="1200" b="0">
              <a:latin typeface="Arial" pitchFamily="34" charset="0"/>
              <a:cs typeface="Times New Roman" pitchFamily="18" charset="0"/>
            </a:endParaRPr>
          </a:p>
          <a:p>
            <a:pPr eaLnBrk="0" hangingPunct="0"/>
            <a:endParaRPr lang="ru-RU" sz="1800" b="0">
              <a:latin typeface="Arial" pitchFamily="34" charset="0"/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3175" y="9913938"/>
            <a:ext cx="9144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 </a:t>
            </a:r>
            <a:endParaRPr lang="ru-RU" sz="1200" b="0">
              <a:latin typeface="Arial" pitchFamily="34" charset="0"/>
              <a:cs typeface="Times New Roman" pitchFamily="18" charset="0"/>
            </a:endParaRPr>
          </a:p>
          <a:p>
            <a:pPr eaLnBrk="0" hangingPunct="0"/>
            <a:r>
              <a:rPr lang="ru-RU" sz="10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 </a:t>
            </a:r>
            <a:endParaRPr lang="ru-RU" sz="1200" b="0">
              <a:latin typeface="Arial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000" b="0">
                <a:solidFill>
                  <a:srgbClr val="000000"/>
                </a:solidFill>
                <a:cs typeface="Times New Roman" pitchFamily="18" charset="0"/>
              </a:rPr>
              <a:t> </a:t>
            </a:r>
            <a:endParaRPr lang="ru-RU" sz="1200" b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800" b="0">
              <a:latin typeface="Arial" pitchFamily="34" charset="0"/>
            </a:endParaRPr>
          </a:p>
        </p:txBody>
      </p:sp>
      <p:graphicFrame>
        <p:nvGraphicFramePr>
          <p:cNvPr id="338949" name="Group 5"/>
          <p:cNvGraphicFramePr>
            <a:graphicFrameLocks noGrp="1"/>
          </p:cNvGraphicFramePr>
          <p:nvPr/>
        </p:nvGraphicFramePr>
        <p:xfrm>
          <a:off x="6477000" y="-990600"/>
          <a:ext cx="208280" cy="5181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152400" y="457200"/>
            <a:ext cx="9296400" cy="6400800"/>
            <a:chOff x="-3" y="-3"/>
            <a:chExt cx="4162" cy="8355"/>
          </a:xfrm>
        </p:grpSpPr>
        <p:grpSp>
          <p:nvGrpSpPr>
            <p:cNvPr id="32862" name="Group 12"/>
            <p:cNvGrpSpPr>
              <a:grpSpLocks/>
            </p:cNvGrpSpPr>
            <p:nvPr/>
          </p:nvGrpSpPr>
          <p:grpSpPr bwMode="auto">
            <a:xfrm>
              <a:off x="0" y="0"/>
              <a:ext cx="4156" cy="8349"/>
              <a:chOff x="0" y="0"/>
              <a:chExt cx="4156" cy="8349"/>
            </a:xfrm>
          </p:grpSpPr>
          <p:grpSp>
            <p:nvGrpSpPr>
              <p:cNvPr id="32864" name="Group 13"/>
              <p:cNvGrpSpPr>
                <a:grpSpLocks/>
              </p:cNvGrpSpPr>
              <p:nvPr/>
            </p:nvGrpSpPr>
            <p:grpSpPr bwMode="auto">
              <a:xfrm>
                <a:off x="0" y="0"/>
                <a:ext cx="4156" cy="509"/>
                <a:chOff x="0" y="0"/>
                <a:chExt cx="4156" cy="509"/>
              </a:xfrm>
            </p:grpSpPr>
            <p:sp>
              <p:nvSpPr>
                <p:cNvPr id="33045" name="Rectangle 14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4070" cy="509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ru-RU" sz="1200" b="0">
                      <a:latin typeface="Arial" pitchFamily="34" charset="0"/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3046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156" cy="509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65" name="Group 16"/>
              <p:cNvGrpSpPr>
                <a:grpSpLocks/>
              </p:cNvGrpSpPr>
              <p:nvPr/>
            </p:nvGrpSpPr>
            <p:grpSpPr bwMode="auto">
              <a:xfrm>
                <a:off x="0" y="509"/>
                <a:ext cx="2031" cy="346"/>
                <a:chOff x="0" y="509"/>
                <a:chExt cx="2031" cy="346"/>
              </a:xfrm>
            </p:grpSpPr>
            <p:sp>
              <p:nvSpPr>
                <p:cNvPr id="33043" name="Rectangle 17"/>
                <p:cNvSpPr>
                  <a:spLocks noChangeArrowheads="1"/>
                </p:cNvSpPr>
                <p:nvPr/>
              </p:nvSpPr>
              <p:spPr bwMode="auto">
                <a:xfrm>
                  <a:off x="43" y="509"/>
                  <a:ext cx="1945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3044" name="Rectangle 18"/>
                <p:cNvSpPr>
                  <a:spLocks noChangeArrowheads="1"/>
                </p:cNvSpPr>
                <p:nvPr/>
              </p:nvSpPr>
              <p:spPr bwMode="auto">
                <a:xfrm>
                  <a:off x="0" y="509"/>
                  <a:ext cx="2031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66" name="Group 19"/>
              <p:cNvGrpSpPr>
                <a:grpSpLocks/>
              </p:cNvGrpSpPr>
              <p:nvPr/>
            </p:nvGrpSpPr>
            <p:grpSpPr bwMode="auto">
              <a:xfrm>
                <a:off x="2031" y="509"/>
                <a:ext cx="1133" cy="346"/>
                <a:chOff x="2031" y="509"/>
                <a:chExt cx="1133" cy="346"/>
              </a:xfrm>
            </p:grpSpPr>
            <p:sp>
              <p:nvSpPr>
                <p:cNvPr id="33041" name="Rectangle 20"/>
                <p:cNvSpPr>
                  <a:spLocks noChangeArrowheads="1"/>
                </p:cNvSpPr>
                <p:nvPr/>
              </p:nvSpPr>
              <p:spPr bwMode="auto">
                <a:xfrm>
                  <a:off x="2074" y="509"/>
                  <a:ext cx="1047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3042" name="Rectangle 21"/>
                <p:cNvSpPr>
                  <a:spLocks noChangeArrowheads="1"/>
                </p:cNvSpPr>
                <p:nvPr/>
              </p:nvSpPr>
              <p:spPr bwMode="auto">
                <a:xfrm>
                  <a:off x="2031" y="509"/>
                  <a:ext cx="1133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67" name="Group 22"/>
              <p:cNvGrpSpPr>
                <a:grpSpLocks/>
              </p:cNvGrpSpPr>
              <p:nvPr/>
            </p:nvGrpSpPr>
            <p:grpSpPr bwMode="auto">
              <a:xfrm>
                <a:off x="3164" y="509"/>
                <a:ext cx="992" cy="346"/>
                <a:chOff x="3164" y="509"/>
                <a:chExt cx="992" cy="346"/>
              </a:xfrm>
            </p:grpSpPr>
            <p:sp>
              <p:nvSpPr>
                <p:cNvPr id="33039" name="Rectangle 23"/>
                <p:cNvSpPr>
                  <a:spLocks noChangeArrowheads="1"/>
                </p:cNvSpPr>
                <p:nvPr/>
              </p:nvSpPr>
              <p:spPr bwMode="auto">
                <a:xfrm>
                  <a:off x="3207" y="509"/>
                  <a:ext cx="906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3040" name="Rectangle 24"/>
                <p:cNvSpPr>
                  <a:spLocks noChangeArrowheads="1"/>
                </p:cNvSpPr>
                <p:nvPr/>
              </p:nvSpPr>
              <p:spPr bwMode="auto">
                <a:xfrm>
                  <a:off x="3164" y="509"/>
                  <a:ext cx="992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68" name="Group 25"/>
              <p:cNvGrpSpPr>
                <a:grpSpLocks/>
              </p:cNvGrpSpPr>
              <p:nvPr/>
            </p:nvGrpSpPr>
            <p:grpSpPr bwMode="auto">
              <a:xfrm>
                <a:off x="0" y="855"/>
                <a:ext cx="2031" cy="346"/>
                <a:chOff x="0" y="855"/>
                <a:chExt cx="2031" cy="346"/>
              </a:xfrm>
            </p:grpSpPr>
            <p:sp>
              <p:nvSpPr>
                <p:cNvPr id="33037" name="Rectangle 26"/>
                <p:cNvSpPr>
                  <a:spLocks noChangeArrowheads="1"/>
                </p:cNvSpPr>
                <p:nvPr/>
              </p:nvSpPr>
              <p:spPr bwMode="auto">
                <a:xfrm>
                  <a:off x="43" y="855"/>
                  <a:ext cx="1945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3038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855"/>
                  <a:ext cx="2031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69" name="Group 28"/>
              <p:cNvGrpSpPr>
                <a:grpSpLocks/>
              </p:cNvGrpSpPr>
              <p:nvPr/>
            </p:nvGrpSpPr>
            <p:grpSpPr bwMode="auto">
              <a:xfrm>
                <a:off x="2031" y="855"/>
                <a:ext cx="1133" cy="346"/>
                <a:chOff x="2031" y="855"/>
                <a:chExt cx="1133" cy="346"/>
              </a:xfrm>
            </p:grpSpPr>
            <p:sp>
              <p:nvSpPr>
                <p:cNvPr id="33035" name="Rectangle 29"/>
                <p:cNvSpPr>
                  <a:spLocks noChangeArrowheads="1"/>
                </p:cNvSpPr>
                <p:nvPr/>
              </p:nvSpPr>
              <p:spPr bwMode="auto">
                <a:xfrm>
                  <a:off x="2074" y="855"/>
                  <a:ext cx="1047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3036" name="Rectangle 30"/>
                <p:cNvSpPr>
                  <a:spLocks noChangeArrowheads="1"/>
                </p:cNvSpPr>
                <p:nvPr/>
              </p:nvSpPr>
              <p:spPr bwMode="auto">
                <a:xfrm>
                  <a:off x="2031" y="855"/>
                  <a:ext cx="1133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70" name="Group 31"/>
              <p:cNvGrpSpPr>
                <a:grpSpLocks/>
              </p:cNvGrpSpPr>
              <p:nvPr/>
            </p:nvGrpSpPr>
            <p:grpSpPr bwMode="auto">
              <a:xfrm>
                <a:off x="3164" y="855"/>
                <a:ext cx="992" cy="346"/>
                <a:chOff x="3164" y="855"/>
                <a:chExt cx="992" cy="346"/>
              </a:xfrm>
            </p:grpSpPr>
            <p:sp>
              <p:nvSpPr>
                <p:cNvPr id="33033" name="Rectangle 32"/>
                <p:cNvSpPr>
                  <a:spLocks noChangeArrowheads="1"/>
                </p:cNvSpPr>
                <p:nvPr/>
              </p:nvSpPr>
              <p:spPr bwMode="auto">
                <a:xfrm>
                  <a:off x="3207" y="855"/>
                  <a:ext cx="906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3034" name="Rectangle 33"/>
                <p:cNvSpPr>
                  <a:spLocks noChangeArrowheads="1"/>
                </p:cNvSpPr>
                <p:nvPr/>
              </p:nvSpPr>
              <p:spPr bwMode="auto">
                <a:xfrm>
                  <a:off x="3164" y="855"/>
                  <a:ext cx="992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71" name="Group 34"/>
              <p:cNvGrpSpPr>
                <a:grpSpLocks/>
              </p:cNvGrpSpPr>
              <p:nvPr/>
            </p:nvGrpSpPr>
            <p:grpSpPr bwMode="auto">
              <a:xfrm>
                <a:off x="0" y="1201"/>
                <a:ext cx="2031" cy="346"/>
                <a:chOff x="0" y="1201"/>
                <a:chExt cx="2031" cy="346"/>
              </a:xfrm>
            </p:grpSpPr>
            <p:sp>
              <p:nvSpPr>
                <p:cNvPr id="33031" name="Rectangle 35"/>
                <p:cNvSpPr>
                  <a:spLocks noChangeArrowheads="1"/>
                </p:cNvSpPr>
                <p:nvPr/>
              </p:nvSpPr>
              <p:spPr bwMode="auto">
                <a:xfrm>
                  <a:off x="43" y="1201"/>
                  <a:ext cx="1945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3032" name="Rectangle 36"/>
                <p:cNvSpPr>
                  <a:spLocks noChangeArrowheads="1"/>
                </p:cNvSpPr>
                <p:nvPr/>
              </p:nvSpPr>
              <p:spPr bwMode="auto">
                <a:xfrm>
                  <a:off x="0" y="1201"/>
                  <a:ext cx="2031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72" name="Group 37"/>
              <p:cNvGrpSpPr>
                <a:grpSpLocks/>
              </p:cNvGrpSpPr>
              <p:nvPr/>
            </p:nvGrpSpPr>
            <p:grpSpPr bwMode="auto">
              <a:xfrm>
                <a:off x="2031" y="1201"/>
                <a:ext cx="1133" cy="346"/>
                <a:chOff x="2031" y="1201"/>
                <a:chExt cx="1133" cy="346"/>
              </a:xfrm>
            </p:grpSpPr>
            <p:sp>
              <p:nvSpPr>
                <p:cNvPr id="33029" name="Rectangle 38"/>
                <p:cNvSpPr>
                  <a:spLocks noChangeArrowheads="1"/>
                </p:cNvSpPr>
                <p:nvPr/>
              </p:nvSpPr>
              <p:spPr bwMode="auto">
                <a:xfrm>
                  <a:off x="2074" y="1201"/>
                  <a:ext cx="1047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3030" name="Rectangle 39"/>
                <p:cNvSpPr>
                  <a:spLocks noChangeArrowheads="1"/>
                </p:cNvSpPr>
                <p:nvPr/>
              </p:nvSpPr>
              <p:spPr bwMode="auto">
                <a:xfrm>
                  <a:off x="2031" y="1201"/>
                  <a:ext cx="1133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73" name="Group 40"/>
              <p:cNvGrpSpPr>
                <a:grpSpLocks/>
              </p:cNvGrpSpPr>
              <p:nvPr/>
            </p:nvGrpSpPr>
            <p:grpSpPr bwMode="auto">
              <a:xfrm>
                <a:off x="3164" y="1201"/>
                <a:ext cx="992" cy="346"/>
                <a:chOff x="3164" y="1201"/>
                <a:chExt cx="992" cy="346"/>
              </a:xfrm>
            </p:grpSpPr>
            <p:sp>
              <p:nvSpPr>
                <p:cNvPr id="33027" name="Rectangle 41"/>
                <p:cNvSpPr>
                  <a:spLocks noChangeArrowheads="1"/>
                </p:cNvSpPr>
                <p:nvPr/>
              </p:nvSpPr>
              <p:spPr bwMode="auto">
                <a:xfrm>
                  <a:off x="3207" y="1201"/>
                  <a:ext cx="906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3028" name="Rectangle 42"/>
                <p:cNvSpPr>
                  <a:spLocks noChangeArrowheads="1"/>
                </p:cNvSpPr>
                <p:nvPr/>
              </p:nvSpPr>
              <p:spPr bwMode="auto">
                <a:xfrm>
                  <a:off x="3164" y="1201"/>
                  <a:ext cx="992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74" name="Group 43"/>
              <p:cNvGrpSpPr>
                <a:grpSpLocks/>
              </p:cNvGrpSpPr>
              <p:nvPr/>
            </p:nvGrpSpPr>
            <p:grpSpPr bwMode="auto">
              <a:xfrm>
                <a:off x="0" y="1547"/>
                <a:ext cx="2031" cy="461"/>
                <a:chOff x="0" y="1547"/>
                <a:chExt cx="2031" cy="461"/>
              </a:xfrm>
            </p:grpSpPr>
            <p:sp>
              <p:nvSpPr>
                <p:cNvPr id="33025" name="Rectangle 44"/>
                <p:cNvSpPr>
                  <a:spLocks noChangeArrowheads="1"/>
                </p:cNvSpPr>
                <p:nvPr/>
              </p:nvSpPr>
              <p:spPr bwMode="auto">
                <a:xfrm>
                  <a:off x="43" y="1547"/>
                  <a:ext cx="1945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3026" name="Rectangle 45"/>
                <p:cNvSpPr>
                  <a:spLocks noChangeArrowheads="1"/>
                </p:cNvSpPr>
                <p:nvPr/>
              </p:nvSpPr>
              <p:spPr bwMode="auto">
                <a:xfrm>
                  <a:off x="0" y="1547"/>
                  <a:ext cx="2031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75" name="Group 46"/>
              <p:cNvGrpSpPr>
                <a:grpSpLocks/>
              </p:cNvGrpSpPr>
              <p:nvPr/>
            </p:nvGrpSpPr>
            <p:grpSpPr bwMode="auto">
              <a:xfrm>
                <a:off x="2031" y="1547"/>
                <a:ext cx="1133" cy="461"/>
                <a:chOff x="2031" y="1547"/>
                <a:chExt cx="1133" cy="461"/>
              </a:xfrm>
            </p:grpSpPr>
            <p:sp>
              <p:nvSpPr>
                <p:cNvPr id="33023" name="Rectangle 47"/>
                <p:cNvSpPr>
                  <a:spLocks noChangeArrowheads="1"/>
                </p:cNvSpPr>
                <p:nvPr/>
              </p:nvSpPr>
              <p:spPr bwMode="auto">
                <a:xfrm>
                  <a:off x="2074" y="1547"/>
                  <a:ext cx="1047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3024" name="Rectangle 48"/>
                <p:cNvSpPr>
                  <a:spLocks noChangeArrowheads="1"/>
                </p:cNvSpPr>
                <p:nvPr/>
              </p:nvSpPr>
              <p:spPr bwMode="auto">
                <a:xfrm>
                  <a:off x="2031" y="1547"/>
                  <a:ext cx="1133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76" name="Group 49"/>
              <p:cNvGrpSpPr>
                <a:grpSpLocks/>
              </p:cNvGrpSpPr>
              <p:nvPr/>
            </p:nvGrpSpPr>
            <p:grpSpPr bwMode="auto">
              <a:xfrm>
                <a:off x="3164" y="1547"/>
                <a:ext cx="992" cy="461"/>
                <a:chOff x="3164" y="1547"/>
                <a:chExt cx="992" cy="461"/>
              </a:xfrm>
            </p:grpSpPr>
            <p:sp>
              <p:nvSpPr>
                <p:cNvPr id="33021" name="Rectangle 50"/>
                <p:cNvSpPr>
                  <a:spLocks noChangeArrowheads="1"/>
                </p:cNvSpPr>
                <p:nvPr/>
              </p:nvSpPr>
              <p:spPr bwMode="auto">
                <a:xfrm>
                  <a:off x="3207" y="1547"/>
                  <a:ext cx="906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3022" name="Rectangle 51"/>
                <p:cNvSpPr>
                  <a:spLocks noChangeArrowheads="1"/>
                </p:cNvSpPr>
                <p:nvPr/>
              </p:nvSpPr>
              <p:spPr bwMode="auto">
                <a:xfrm>
                  <a:off x="3164" y="1547"/>
                  <a:ext cx="992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77" name="Group 52"/>
              <p:cNvGrpSpPr>
                <a:grpSpLocks/>
              </p:cNvGrpSpPr>
              <p:nvPr/>
            </p:nvGrpSpPr>
            <p:grpSpPr bwMode="auto">
              <a:xfrm>
                <a:off x="0" y="2008"/>
                <a:ext cx="2031" cy="346"/>
                <a:chOff x="0" y="2008"/>
                <a:chExt cx="2031" cy="346"/>
              </a:xfrm>
            </p:grpSpPr>
            <p:sp>
              <p:nvSpPr>
                <p:cNvPr id="33019" name="Rectangle 53"/>
                <p:cNvSpPr>
                  <a:spLocks noChangeArrowheads="1"/>
                </p:cNvSpPr>
                <p:nvPr/>
              </p:nvSpPr>
              <p:spPr bwMode="auto">
                <a:xfrm>
                  <a:off x="43" y="2008"/>
                  <a:ext cx="1945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3020" name="Rectangle 54"/>
                <p:cNvSpPr>
                  <a:spLocks noChangeArrowheads="1"/>
                </p:cNvSpPr>
                <p:nvPr/>
              </p:nvSpPr>
              <p:spPr bwMode="auto">
                <a:xfrm>
                  <a:off x="0" y="2008"/>
                  <a:ext cx="2031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78" name="Group 55"/>
              <p:cNvGrpSpPr>
                <a:grpSpLocks/>
              </p:cNvGrpSpPr>
              <p:nvPr/>
            </p:nvGrpSpPr>
            <p:grpSpPr bwMode="auto">
              <a:xfrm>
                <a:off x="2031" y="2008"/>
                <a:ext cx="1133" cy="346"/>
                <a:chOff x="2031" y="2008"/>
                <a:chExt cx="1133" cy="346"/>
              </a:xfrm>
            </p:grpSpPr>
            <p:sp>
              <p:nvSpPr>
                <p:cNvPr id="33017" name="Rectangle 56"/>
                <p:cNvSpPr>
                  <a:spLocks noChangeArrowheads="1"/>
                </p:cNvSpPr>
                <p:nvPr/>
              </p:nvSpPr>
              <p:spPr bwMode="auto">
                <a:xfrm>
                  <a:off x="2074" y="2008"/>
                  <a:ext cx="1047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33018" name="Rectangle 57"/>
                <p:cNvSpPr>
                  <a:spLocks noChangeArrowheads="1"/>
                </p:cNvSpPr>
                <p:nvPr/>
              </p:nvSpPr>
              <p:spPr bwMode="auto">
                <a:xfrm>
                  <a:off x="2031" y="2008"/>
                  <a:ext cx="1133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79" name="Group 58"/>
              <p:cNvGrpSpPr>
                <a:grpSpLocks/>
              </p:cNvGrpSpPr>
              <p:nvPr/>
            </p:nvGrpSpPr>
            <p:grpSpPr bwMode="auto">
              <a:xfrm>
                <a:off x="3164" y="2008"/>
                <a:ext cx="992" cy="346"/>
                <a:chOff x="3164" y="2008"/>
                <a:chExt cx="992" cy="346"/>
              </a:xfrm>
            </p:grpSpPr>
            <p:sp>
              <p:nvSpPr>
                <p:cNvPr id="33015" name="Rectangle 59"/>
                <p:cNvSpPr>
                  <a:spLocks noChangeArrowheads="1"/>
                </p:cNvSpPr>
                <p:nvPr/>
              </p:nvSpPr>
              <p:spPr bwMode="auto">
                <a:xfrm>
                  <a:off x="3207" y="2008"/>
                  <a:ext cx="906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3016" name="Rectangle 60"/>
                <p:cNvSpPr>
                  <a:spLocks noChangeArrowheads="1"/>
                </p:cNvSpPr>
                <p:nvPr/>
              </p:nvSpPr>
              <p:spPr bwMode="auto">
                <a:xfrm>
                  <a:off x="3164" y="2008"/>
                  <a:ext cx="992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80" name="Group 61"/>
              <p:cNvGrpSpPr>
                <a:grpSpLocks/>
              </p:cNvGrpSpPr>
              <p:nvPr/>
            </p:nvGrpSpPr>
            <p:grpSpPr bwMode="auto">
              <a:xfrm>
                <a:off x="0" y="2354"/>
                <a:ext cx="2031" cy="346"/>
                <a:chOff x="0" y="2354"/>
                <a:chExt cx="2031" cy="346"/>
              </a:xfrm>
            </p:grpSpPr>
            <p:sp>
              <p:nvSpPr>
                <p:cNvPr id="33013" name="Rectangle 62"/>
                <p:cNvSpPr>
                  <a:spLocks noChangeArrowheads="1"/>
                </p:cNvSpPr>
                <p:nvPr/>
              </p:nvSpPr>
              <p:spPr bwMode="auto">
                <a:xfrm>
                  <a:off x="43" y="2354"/>
                  <a:ext cx="1945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3014" name="Rectangle 63"/>
                <p:cNvSpPr>
                  <a:spLocks noChangeArrowheads="1"/>
                </p:cNvSpPr>
                <p:nvPr/>
              </p:nvSpPr>
              <p:spPr bwMode="auto">
                <a:xfrm>
                  <a:off x="0" y="2354"/>
                  <a:ext cx="2031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81" name="Group 64"/>
              <p:cNvGrpSpPr>
                <a:grpSpLocks/>
              </p:cNvGrpSpPr>
              <p:nvPr/>
            </p:nvGrpSpPr>
            <p:grpSpPr bwMode="auto">
              <a:xfrm>
                <a:off x="2031" y="2354"/>
                <a:ext cx="1133" cy="346"/>
                <a:chOff x="2031" y="2354"/>
                <a:chExt cx="1133" cy="346"/>
              </a:xfrm>
            </p:grpSpPr>
            <p:sp>
              <p:nvSpPr>
                <p:cNvPr id="33011" name="Rectangle 65"/>
                <p:cNvSpPr>
                  <a:spLocks noChangeArrowheads="1"/>
                </p:cNvSpPr>
                <p:nvPr/>
              </p:nvSpPr>
              <p:spPr bwMode="auto">
                <a:xfrm>
                  <a:off x="2074" y="2354"/>
                  <a:ext cx="1047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3012" name="Rectangle 66"/>
                <p:cNvSpPr>
                  <a:spLocks noChangeArrowheads="1"/>
                </p:cNvSpPr>
                <p:nvPr/>
              </p:nvSpPr>
              <p:spPr bwMode="auto">
                <a:xfrm>
                  <a:off x="2031" y="2354"/>
                  <a:ext cx="1133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82" name="Group 67"/>
              <p:cNvGrpSpPr>
                <a:grpSpLocks/>
              </p:cNvGrpSpPr>
              <p:nvPr/>
            </p:nvGrpSpPr>
            <p:grpSpPr bwMode="auto">
              <a:xfrm>
                <a:off x="3164" y="2354"/>
                <a:ext cx="992" cy="346"/>
                <a:chOff x="3164" y="2354"/>
                <a:chExt cx="992" cy="346"/>
              </a:xfrm>
            </p:grpSpPr>
            <p:sp>
              <p:nvSpPr>
                <p:cNvPr id="33009" name="Rectangle 68"/>
                <p:cNvSpPr>
                  <a:spLocks noChangeArrowheads="1"/>
                </p:cNvSpPr>
                <p:nvPr/>
              </p:nvSpPr>
              <p:spPr bwMode="auto">
                <a:xfrm>
                  <a:off x="3207" y="2354"/>
                  <a:ext cx="906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3010" name="Rectangle 69"/>
                <p:cNvSpPr>
                  <a:spLocks noChangeArrowheads="1"/>
                </p:cNvSpPr>
                <p:nvPr/>
              </p:nvSpPr>
              <p:spPr bwMode="auto">
                <a:xfrm>
                  <a:off x="3164" y="2354"/>
                  <a:ext cx="992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83" name="Group 70"/>
              <p:cNvGrpSpPr>
                <a:grpSpLocks/>
              </p:cNvGrpSpPr>
              <p:nvPr/>
            </p:nvGrpSpPr>
            <p:grpSpPr bwMode="auto">
              <a:xfrm>
                <a:off x="0" y="2700"/>
                <a:ext cx="2031" cy="346"/>
                <a:chOff x="0" y="2700"/>
                <a:chExt cx="2031" cy="346"/>
              </a:xfrm>
            </p:grpSpPr>
            <p:sp>
              <p:nvSpPr>
                <p:cNvPr id="33007" name="Rectangle 71"/>
                <p:cNvSpPr>
                  <a:spLocks noChangeArrowheads="1"/>
                </p:cNvSpPr>
                <p:nvPr/>
              </p:nvSpPr>
              <p:spPr bwMode="auto">
                <a:xfrm>
                  <a:off x="43" y="2700"/>
                  <a:ext cx="1945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3008" name="Rectangle 72"/>
                <p:cNvSpPr>
                  <a:spLocks noChangeArrowheads="1"/>
                </p:cNvSpPr>
                <p:nvPr/>
              </p:nvSpPr>
              <p:spPr bwMode="auto">
                <a:xfrm>
                  <a:off x="0" y="2700"/>
                  <a:ext cx="2031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84" name="Group 73"/>
              <p:cNvGrpSpPr>
                <a:grpSpLocks/>
              </p:cNvGrpSpPr>
              <p:nvPr/>
            </p:nvGrpSpPr>
            <p:grpSpPr bwMode="auto">
              <a:xfrm>
                <a:off x="2031" y="2700"/>
                <a:ext cx="1133" cy="346"/>
                <a:chOff x="2031" y="2700"/>
                <a:chExt cx="1133" cy="346"/>
              </a:xfrm>
            </p:grpSpPr>
            <p:sp>
              <p:nvSpPr>
                <p:cNvPr id="33005" name="Rectangle 74"/>
                <p:cNvSpPr>
                  <a:spLocks noChangeArrowheads="1"/>
                </p:cNvSpPr>
                <p:nvPr/>
              </p:nvSpPr>
              <p:spPr bwMode="auto">
                <a:xfrm>
                  <a:off x="2074" y="2700"/>
                  <a:ext cx="1047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3006" name="Rectangle 75"/>
                <p:cNvSpPr>
                  <a:spLocks noChangeArrowheads="1"/>
                </p:cNvSpPr>
                <p:nvPr/>
              </p:nvSpPr>
              <p:spPr bwMode="auto">
                <a:xfrm>
                  <a:off x="2031" y="2700"/>
                  <a:ext cx="1133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85" name="Group 76"/>
              <p:cNvGrpSpPr>
                <a:grpSpLocks/>
              </p:cNvGrpSpPr>
              <p:nvPr/>
            </p:nvGrpSpPr>
            <p:grpSpPr bwMode="auto">
              <a:xfrm>
                <a:off x="3164" y="2700"/>
                <a:ext cx="992" cy="346"/>
                <a:chOff x="3164" y="2700"/>
                <a:chExt cx="992" cy="346"/>
              </a:xfrm>
            </p:grpSpPr>
            <p:sp>
              <p:nvSpPr>
                <p:cNvPr id="33003" name="Rectangle 77"/>
                <p:cNvSpPr>
                  <a:spLocks noChangeArrowheads="1"/>
                </p:cNvSpPr>
                <p:nvPr/>
              </p:nvSpPr>
              <p:spPr bwMode="auto">
                <a:xfrm>
                  <a:off x="3207" y="2700"/>
                  <a:ext cx="906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3004" name="Rectangle 78"/>
                <p:cNvSpPr>
                  <a:spLocks noChangeArrowheads="1"/>
                </p:cNvSpPr>
                <p:nvPr/>
              </p:nvSpPr>
              <p:spPr bwMode="auto">
                <a:xfrm>
                  <a:off x="3164" y="2700"/>
                  <a:ext cx="992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86" name="Group 79"/>
              <p:cNvGrpSpPr>
                <a:grpSpLocks/>
              </p:cNvGrpSpPr>
              <p:nvPr/>
            </p:nvGrpSpPr>
            <p:grpSpPr bwMode="auto">
              <a:xfrm>
                <a:off x="0" y="3046"/>
                <a:ext cx="2031" cy="346"/>
                <a:chOff x="0" y="3046"/>
                <a:chExt cx="2031" cy="346"/>
              </a:xfrm>
            </p:grpSpPr>
            <p:sp>
              <p:nvSpPr>
                <p:cNvPr id="33001" name="Rectangle 80"/>
                <p:cNvSpPr>
                  <a:spLocks noChangeArrowheads="1"/>
                </p:cNvSpPr>
                <p:nvPr/>
              </p:nvSpPr>
              <p:spPr bwMode="auto">
                <a:xfrm>
                  <a:off x="43" y="3046"/>
                  <a:ext cx="1945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3002" name="Rectangle 81"/>
                <p:cNvSpPr>
                  <a:spLocks noChangeArrowheads="1"/>
                </p:cNvSpPr>
                <p:nvPr/>
              </p:nvSpPr>
              <p:spPr bwMode="auto">
                <a:xfrm>
                  <a:off x="0" y="3046"/>
                  <a:ext cx="2031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87" name="Group 82"/>
              <p:cNvGrpSpPr>
                <a:grpSpLocks/>
              </p:cNvGrpSpPr>
              <p:nvPr/>
            </p:nvGrpSpPr>
            <p:grpSpPr bwMode="auto">
              <a:xfrm>
                <a:off x="2031" y="3046"/>
                <a:ext cx="1133" cy="346"/>
                <a:chOff x="2031" y="3046"/>
                <a:chExt cx="1133" cy="346"/>
              </a:xfrm>
            </p:grpSpPr>
            <p:sp>
              <p:nvSpPr>
                <p:cNvPr id="32999" name="Rectangle 83"/>
                <p:cNvSpPr>
                  <a:spLocks noChangeArrowheads="1"/>
                </p:cNvSpPr>
                <p:nvPr/>
              </p:nvSpPr>
              <p:spPr bwMode="auto">
                <a:xfrm>
                  <a:off x="2074" y="3046"/>
                  <a:ext cx="1047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3000" name="Rectangle 84"/>
                <p:cNvSpPr>
                  <a:spLocks noChangeArrowheads="1"/>
                </p:cNvSpPr>
                <p:nvPr/>
              </p:nvSpPr>
              <p:spPr bwMode="auto">
                <a:xfrm>
                  <a:off x="2031" y="3046"/>
                  <a:ext cx="1133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88" name="Group 85"/>
              <p:cNvGrpSpPr>
                <a:grpSpLocks/>
              </p:cNvGrpSpPr>
              <p:nvPr/>
            </p:nvGrpSpPr>
            <p:grpSpPr bwMode="auto">
              <a:xfrm>
                <a:off x="3164" y="3046"/>
                <a:ext cx="992" cy="346"/>
                <a:chOff x="3164" y="3046"/>
                <a:chExt cx="992" cy="346"/>
              </a:xfrm>
            </p:grpSpPr>
            <p:sp>
              <p:nvSpPr>
                <p:cNvPr id="32997" name="Rectangle 86"/>
                <p:cNvSpPr>
                  <a:spLocks noChangeArrowheads="1"/>
                </p:cNvSpPr>
                <p:nvPr/>
              </p:nvSpPr>
              <p:spPr bwMode="auto">
                <a:xfrm>
                  <a:off x="3207" y="3046"/>
                  <a:ext cx="906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98" name="Rectangle 87"/>
                <p:cNvSpPr>
                  <a:spLocks noChangeArrowheads="1"/>
                </p:cNvSpPr>
                <p:nvPr/>
              </p:nvSpPr>
              <p:spPr bwMode="auto">
                <a:xfrm>
                  <a:off x="3164" y="3046"/>
                  <a:ext cx="992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89" name="Group 88"/>
              <p:cNvGrpSpPr>
                <a:grpSpLocks/>
              </p:cNvGrpSpPr>
              <p:nvPr/>
            </p:nvGrpSpPr>
            <p:grpSpPr bwMode="auto">
              <a:xfrm>
                <a:off x="0" y="3392"/>
                <a:ext cx="2031" cy="461"/>
                <a:chOff x="0" y="3392"/>
                <a:chExt cx="2031" cy="461"/>
              </a:xfrm>
            </p:grpSpPr>
            <p:sp>
              <p:nvSpPr>
                <p:cNvPr id="32995" name="Rectangle 89"/>
                <p:cNvSpPr>
                  <a:spLocks noChangeArrowheads="1"/>
                </p:cNvSpPr>
                <p:nvPr/>
              </p:nvSpPr>
              <p:spPr bwMode="auto">
                <a:xfrm>
                  <a:off x="43" y="3392"/>
                  <a:ext cx="1945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96" name="Rectangle 90"/>
                <p:cNvSpPr>
                  <a:spLocks noChangeArrowheads="1"/>
                </p:cNvSpPr>
                <p:nvPr/>
              </p:nvSpPr>
              <p:spPr bwMode="auto">
                <a:xfrm>
                  <a:off x="0" y="3392"/>
                  <a:ext cx="2031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90" name="Group 91"/>
              <p:cNvGrpSpPr>
                <a:grpSpLocks/>
              </p:cNvGrpSpPr>
              <p:nvPr/>
            </p:nvGrpSpPr>
            <p:grpSpPr bwMode="auto">
              <a:xfrm>
                <a:off x="2031" y="3392"/>
                <a:ext cx="1133" cy="461"/>
                <a:chOff x="2031" y="3392"/>
                <a:chExt cx="1133" cy="461"/>
              </a:xfrm>
            </p:grpSpPr>
            <p:sp>
              <p:nvSpPr>
                <p:cNvPr id="32993" name="Rectangle 92"/>
                <p:cNvSpPr>
                  <a:spLocks noChangeArrowheads="1"/>
                </p:cNvSpPr>
                <p:nvPr/>
              </p:nvSpPr>
              <p:spPr bwMode="auto">
                <a:xfrm>
                  <a:off x="2074" y="3392"/>
                  <a:ext cx="1047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94" name="Rectangle 93"/>
                <p:cNvSpPr>
                  <a:spLocks noChangeArrowheads="1"/>
                </p:cNvSpPr>
                <p:nvPr/>
              </p:nvSpPr>
              <p:spPr bwMode="auto">
                <a:xfrm>
                  <a:off x="2031" y="3392"/>
                  <a:ext cx="1133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91" name="Group 94"/>
              <p:cNvGrpSpPr>
                <a:grpSpLocks/>
              </p:cNvGrpSpPr>
              <p:nvPr/>
            </p:nvGrpSpPr>
            <p:grpSpPr bwMode="auto">
              <a:xfrm>
                <a:off x="3164" y="3392"/>
                <a:ext cx="992" cy="461"/>
                <a:chOff x="3164" y="3392"/>
                <a:chExt cx="992" cy="461"/>
              </a:xfrm>
            </p:grpSpPr>
            <p:sp>
              <p:nvSpPr>
                <p:cNvPr id="32991" name="Rectangle 95"/>
                <p:cNvSpPr>
                  <a:spLocks noChangeArrowheads="1"/>
                </p:cNvSpPr>
                <p:nvPr/>
              </p:nvSpPr>
              <p:spPr bwMode="auto">
                <a:xfrm>
                  <a:off x="3207" y="3392"/>
                  <a:ext cx="906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92" name="Rectangle 96"/>
                <p:cNvSpPr>
                  <a:spLocks noChangeArrowheads="1"/>
                </p:cNvSpPr>
                <p:nvPr/>
              </p:nvSpPr>
              <p:spPr bwMode="auto">
                <a:xfrm>
                  <a:off x="3164" y="3392"/>
                  <a:ext cx="992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92" name="Group 97"/>
              <p:cNvGrpSpPr>
                <a:grpSpLocks/>
              </p:cNvGrpSpPr>
              <p:nvPr/>
            </p:nvGrpSpPr>
            <p:grpSpPr bwMode="auto">
              <a:xfrm>
                <a:off x="0" y="3853"/>
                <a:ext cx="2031" cy="461"/>
                <a:chOff x="0" y="3853"/>
                <a:chExt cx="2031" cy="461"/>
              </a:xfrm>
            </p:grpSpPr>
            <p:sp>
              <p:nvSpPr>
                <p:cNvPr id="32989" name="Rectangle 98"/>
                <p:cNvSpPr>
                  <a:spLocks noChangeArrowheads="1"/>
                </p:cNvSpPr>
                <p:nvPr/>
              </p:nvSpPr>
              <p:spPr bwMode="auto">
                <a:xfrm>
                  <a:off x="43" y="3853"/>
                  <a:ext cx="1945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90" name="Rectangle 99"/>
                <p:cNvSpPr>
                  <a:spLocks noChangeArrowheads="1"/>
                </p:cNvSpPr>
                <p:nvPr/>
              </p:nvSpPr>
              <p:spPr bwMode="auto">
                <a:xfrm>
                  <a:off x="0" y="3853"/>
                  <a:ext cx="2031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93" name="Group 100"/>
              <p:cNvGrpSpPr>
                <a:grpSpLocks/>
              </p:cNvGrpSpPr>
              <p:nvPr/>
            </p:nvGrpSpPr>
            <p:grpSpPr bwMode="auto">
              <a:xfrm>
                <a:off x="2031" y="3853"/>
                <a:ext cx="1133" cy="461"/>
                <a:chOff x="2031" y="3853"/>
                <a:chExt cx="1133" cy="461"/>
              </a:xfrm>
            </p:grpSpPr>
            <p:sp>
              <p:nvSpPr>
                <p:cNvPr id="32987" name="Rectangle 101"/>
                <p:cNvSpPr>
                  <a:spLocks noChangeArrowheads="1"/>
                </p:cNvSpPr>
                <p:nvPr/>
              </p:nvSpPr>
              <p:spPr bwMode="auto">
                <a:xfrm>
                  <a:off x="2074" y="3853"/>
                  <a:ext cx="1047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88" name="Rectangle 102"/>
                <p:cNvSpPr>
                  <a:spLocks noChangeArrowheads="1"/>
                </p:cNvSpPr>
                <p:nvPr/>
              </p:nvSpPr>
              <p:spPr bwMode="auto">
                <a:xfrm>
                  <a:off x="2031" y="3853"/>
                  <a:ext cx="1133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94" name="Group 103"/>
              <p:cNvGrpSpPr>
                <a:grpSpLocks/>
              </p:cNvGrpSpPr>
              <p:nvPr/>
            </p:nvGrpSpPr>
            <p:grpSpPr bwMode="auto">
              <a:xfrm>
                <a:off x="3164" y="3853"/>
                <a:ext cx="992" cy="461"/>
                <a:chOff x="3164" y="3853"/>
                <a:chExt cx="992" cy="461"/>
              </a:xfrm>
            </p:grpSpPr>
            <p:sp>
              <p:nvSpPr>
                <p:cNvPr id="32985" name="Rectangle 104"/>
                <p:cNvSpPr>
                  <a:spLocks noChangeArrowheads="1"/>
                </p:cNvSpPr>
                <p:nvPr/>
              </p:nvSpPr>
              <p:spPr bwMode="auto">
                <a:xfrm>
                  <a:off x="3207" y="3853"/>
                  <a:ext cx="906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86" name="Rectangle 105"/>
                <p:cNvSpPr>
                  <a:spLocks noChangeArrowheads="1"/>
                </p:cNvSpPr>
                <p:nvPr/>
              </p:nvSpPr>
              <p:spPr bwMode="auto">
                <a:xfrm>
                  <a:off x="3164" y="3853"/>
                  <a:ext cx="992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95" name="Group 106"/>
              <p:cNvGrpSpPr>
                <a:grpSpLocks/>
              </p:cNvGrpSpPr>
              <p:nvPr/>
            </p:nvGrpSpPr>
            <p:grpSpPr bwMode="auto">
              <a:xfrm>
                <a:off x="0" y="4314"/>
                <a:ext cx="2031" cy="346"/>
                <a:chOff x="0" y="4314"/>
                <a:chExt cx="2031" cy="346"/>
              </a:xfrm>
            </p:grpSpPr>
            <p:sp>
              <p:nvSpPr>
                <p:cNvPr id="32983" name="Rectangle 107"/>
                <p:cNvSpPr>
                  <a:spLocks noChangeArrowheads="1"/>
                </p:cNvSpPr>
                <p:nvPr/>
              </p:nvSpPr>
              <p:spPr bwMode="auto">
                <a:xfrm>
                  <a:off x="43" y="4314"/>
                  <a:ext cx="1945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84" name="Rectangle 108"/>
                <p:cNvSpPr>
                  <a:spLocks noChangeArrowheads="1"/>
                </p:cNvSpPr>
                <p:nvPr/>
              </p:nvSpPr>
              <p:spPr bwMode="auto">
                <a:xfrm>
                  <a:off x="0" y="4314"/>
                  <a:ext cx="2031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96" name="Group 109"/>
              <p:cNvGrpSpPr>
                <a:grpSpLocks/>
              </p:cNvGrpSpPr>
              <p:nvPr/>
            </p:nvGrpSpPr>
            <p:grpSpPr bwMode="auto">
              <a:xfrm>
                <a:off x="2031" y="4314"/>
                <a:ext cx="1133" cy="346"/>
                <a:chOff x="2031" y="4314"/>
                <a:chExt cx="1133" cy="346"/>
              </a:xfrm>
            </p:grpSpPr>
            <p:sp>
              <p:nvSpPr>
                <p:cNvPr id="32981" name="Rectangle 110"/>
                <p:cNvSpPr>
                  <a:spLocks noChangeArrowheads="1"/>
                </p:cNvSpPr>
                <p:nvPr/>
              </p:nvSpPr>
              <p:spPr bwMode="auto">
                <a:xfrm>
                  <a:off x="2074" y="4314"/>
                  <a:ext cx="1047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82" name="Rectangle 111"/>
                <p:cNvSpPr>
                  <a:spLocks noChangeArrowheads="1"/>
                </p:cNvSpPr>
                <p:nvPr/>
              </p:nvSpPr>
              <p:spPr bwMode="auto">
                <a:xfrm>
                  <a:off x="2031" y="4314"/>
                  <a:ext cx="1133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97" name="Group 112"/>
              <p:cNvGrpSpPr>
                <a:grpSpLocks/>
              </p:cNvGrpSpPr>
              <p:nvPr/>
            </p:nvGrpSpPr>
            <p:grpSpPr bwMode="auto">
              <a:xfrm>
                <a:off x="3164" y="4314"/>
                <a:ext cx="992" cy="346"/>
                <a:chOff x="3164" y="4314"/>
                <a:chExt cx="992" cy="346"/>
              </a:xfrm>
            </p:grpSpPr>
            <p:sp>
              <p:nvSpPr>
                <p:cNvPr id="32979" name="Rectangle 113"/>
                <p:cNvSpPr>
                  <a:spLocks noChangeArrowheads="1"/>
                </p:cNvSpPr>
                <p:nvPr/>
              </p:nvSpPr>
              <p:spPr bwMode="auto">
                <a:xfrm>
                  <a:off x="3207" y="4314"/>
                  <a:ext cx="906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80" name="Rectangle 114"/>
                <p:cNvSpPr>
                  <a:spLocks noChangeArrowheads="1"/>
                </p:cNvSpPr>
                <p:nvPr/>
              </p:nvSpPr>
              <p:spPr bwMode="auto">
                <a:xfrm>
                  <a:off x="3164" y="4314"/>
                  <a:ext cx="992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98" name="Group 115"/>
              <p:cNvGrpSpPr>
                <a:grpSpLocks/>
              </p:cNvGrpSpPr>
              <p:nvPr/>
            </p:nvGrpSpPr>
            <p:grpSpPr bwMode="auto">
              <a:xfrm>
                <a:off x="0" y="4660"/>
                <a:ext cx="2031" cy="461"/>
                <a:chOff x="0" y="4660"/>
                <a:chExt cx="2031" cy="461"/>
              </a:xfrm>
            </p:grpSpPr>
            <p:sp>
              <p:nvSpPr>
                <p:cNvPr id="32977" name="Rectangle 116"/>
                <p:cNvSpPr>
                  <a:spLocks noChangeArrowheads="1"/>
                </p:cNvSpPr>
                <p:nvPr/>
              </p:nvSpPr>
              <p:spPr bwMode="auto">
                <a:xfrm>
                  <a:off x="43" y="4660"/>
                  <a:ext cx="1945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78" name="Rectangle 117"/>
                <p:cNvSpPr>
                  <a:spLocks noChangeArrowheads="1"/>
                </p:cNvSpPr>
                <p:nvPr/>
              </p:nvSpPr>
              <p:spPr bwMode="auto">
                <a:xfrm>
                  <a:off x="0" y="4660"/>
                  <a:ext cx="2031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899" name="Group 118"/>
              <p:cNvGrpSpPr>
                <a:grpSpLocks/>
              </p:cNvGrpSpPr>
              <p:nvPr/>
            </p:nvGrpSpPr>
            <p:grpSpPr bwMode="auto">
              <a:xfrm>
                <a:off x="2031" y="4660"/>
                <a:ext cx="1133" cy="461"/>
                <a:chOff x="2031" y="4660"/>
                <a:chExt cx="1133" cy="461"/>
              </a:xfrm>
            </p:grpSpPr>
            <p:sp>
              <p:nvSpPr>
                <p:cNvPr id="32975" name="Rectangle 119"/>
                <p:cNvSpPr>
                  <a:spLocks noChangeArrowheads="1"/>
                </p:cNvSpPr>
                <p:nvPr/>
              </p:nvSpPr>
              <p:spPr bwMode="auto">
                <a:xfrm>
                  <a:off x="2074" y="4660"/>
                  <a:ext cx="1047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76" name="Rectangle 120"/>
                <p:cNvSpPr>
                  <a:spLocks noChangeArrowheads="1"/>
                </p:cNvSpPr>
                <p:nvPr/>
              </p:nvSpPr>
              <p:spPr bwMode="auto">
                <a:xfrm>
                  <a:off x="2031" y="4660"/>
                  <a:ext cx="1133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900" name="Group 121"/>
              <p:cNvGrpSpPr>
                <a:grpSpLocks/>
              </p:cNvGrpSpPr>
              <p:nvPr/>
            </p:nvGrpSpPr>
            <p:grpSpPr bwMode="auto">
              <a:xfrm>
                <a:off x="3164" y="4660"/>
                <a:ext cx="992" cy="461"/>
                <a:chOff x="3164" y="4660"/>
                <a:chExt cx="992" cy="461"/>
              </a:xfrm>
            </p:grpSpPr>
            <p:sp>
              <p:nvSpPr>
                <p:cNvPr id="32973" name="Rectangle 122"/>
                <p:cNvSpPr>
                  <a:spLocks noChangeArrowheads="1"/>
                </p:cNvSpPr>
                <p:nvPr/>
              </p:nvSpPr>
              <p:spPr bwMode="auto">
                <a:xfrm>
                  <a:off x="3207" y="4660"/>
                  <a:ext cx="906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74" name="Rectangle 123"/>
                <p:cNvSpPr>
                  <a:spLocks noChangeArrowheads="1"/>
                </p:cNvSpPr>
                <p:nvPr/>
              </p:nvSpPr>
              <p:spPr bwMode="auto">
                <a:xfrm>
                  <a:off x="3164" y="4660"/>
                  <a:ext cx="992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901" name="Group 124"/>
              <p:cNvGrpSpPr>
                <a:grpSpLocks/>
              </p:cNvGrpSpPr>
              <p:nvPr/>
            </p:nvGrpSpPr>
            <p:grpSpPr bwMode="auto">
              <a:xfrm>
                <a:off x="0" y="5121"/>
                <a:ext cx="2031" cy="576"/>
                <a:chOff x="0" y="5121"/>
                <a:chExt cx="2031" cy="576"/>
              </a:xfrm>
            </p:grpSpPr>
            <p:sp>
              <p:nvSpPr>
                <p:cNvPr id="32971" name="Rectangle 125"/>
                <p:cNvSpPr>
                  <a:spLocks noChangeArrowheads="1"/>
                </p:cNvSpPr>
                <p:nvPr/>
              </p:nvSpPr>
              <p:spPr bwMode="auto">
                <a:xfrm>
                  <a:off x="43" y="5121"/>
                  <a:ext cx="1945" cy="57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72" name="Rectangle 126"/>
                <p:cNvSpPr>
                  <a:spLocks noChangeArrowheads="1"/>
                </p:cNvSpPr>
                <p:nvPr/>
              </p:nvSpPr>
              <p:spPr bwMode="auto">
                <a:xfrm>
                  <a:off x="0" y="5121"/>
                  <a:ext cx="2031" cy="57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902" name="Group 127"/>
              <p:cNvGrpSpPr>
                <a:grpSpLocks/>
              </p:cNvGrpSpPr>
              <p:nvPr/>
            </p:nvGrpSpPr>
            <p:grpSpPr bwMode="auto">
              <a:xfrm>
                <a:off x="2031" y="5121"/>
                <a:ext cx="1133" cy="576"/>
                <a:chOff x="2031" y="5121"/>
                <a:chExt cx="1133" cy="576"/>
              </a:xfrm>
            </p:grpSpPr>
            <p:sp>
              <p:nvSpPr>
                <p:cNvPr id="32969" name="Rectangle 128"/>
                <p:cNvSpPr>
                  <a:spLocks noChangeArrowheads="1"/>
                </p:cNvSpPr>
                <p:nvPr/>
              </p:nvSpPr>
              <p:spPr bwMode="auto">
                <a:xfrm>
                  <a:off x="2074" y="5121"/>
                  <a:ext cx="1047" cy="57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sz="1200" b="0">
                      <a:solidFill>
                        <a:srgbClr val="000000"/>
                      </a:solidFill>
                      <a:latin typeface="Arial" pitchFamily="34" charset="0"/>
                      <a:cs typeface="Times New Roman" pitchFamily="18" charset="0"/>
                    </a:rPr>
                    <a:t/>
                  </a:r>
                  <a:br>
                    <a:rPr lang="ru-RU" sz="1200" b="0">
                      <a:solidFill>
                        <a:srgbClr val="000000"/>
                      </a:solidFill>
                      <a:latin typeface="Arial" pitchFamily="34" charset="0"/>
                      <a:cs typeface="Times New Roman" pitchFamily="18" charset="0"/>
                    </a:rPr>
                  </a:br>
                  <a:r>
                    <a:rPr lang="ru-RU" sz="1200" b="0">
                      <a:solidFill>
                        <a:srgbClr val="000000"/>
                      </a:solidFill>
                      <a:latin typeface="Arial" pitchFamily="34" charset="0"/>
                      <a:cs typeface="Times New Roman" pitchFamily="18" charset="0"/>
                    </a:rPr>
                    <a:t/>
                  </a:r>
                  <a:br>
                    <a:rPr lang="ru-RU" sz="1200" b="0">
                      <a:solidFill>
                        <a:srgbClr val="000000"/>
                      </a:solidFill>
                      <a:latin typeface="Arial" pitchFamily="34" charset="0"/>
                      <a:cs typeface="Times New Roman" pitchFamily="18" charset="0"/>
                    </a:rPr>
                  </a:br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70" name="Rectangle 129"/>
                <p:cNvSpPr>
                  <a:spLocks noChangeArrowheads="1"/>
                </p:cNvSpPr>
                <p:nvPr/>
              </p:nvSpPr>
              <p:spPr bwMode="auto">
                <a:xfrm>
                  <a:off x="2031" y="5121"/>
                  <a:ext cx="1133" cy="57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903" name="Group 130"/>
              <p:cNvGrpSpPr>
                <a:grpSpLocks/>
              </p:cNvGrpSpPr>
              <p:nvPr/>
            </p:nvGrpSpPr>
            <p:grpSpPr bwMode="auto">
              <a:xfrm>
                <a:off x="3164" y="5121"/>
                <a:ext cx="992" cy="576"/>
                <a:chOff x="3164" y="5121"/>
                <a:chExt cx="992" cy="576"/>
              </a:xfrm>
            </p:grpSpPr>
            <p:sp>
              <p:nvSpPr>
                <p:cNvPr id="32967" name="Rectangle 131"/>
                <p:cNvSpPr>
                  <a:spLocks noChangeArrowheads="1"/>
                </p:cNvSpPr>
                <p:nvPr/>
              </p:nvSpPr>
              <p:spPr bwMode="auto">
                <a:xfrm>
                  <a:off x="3207" y="5121"/>
                  <a:ext cx="906" cy="57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68" name="Rectangle 132"/>
                <p:cNvSpPr>
                  <a:spLocks noChangeArrowheads="1"/>
                </p:cNvSpPr>
                <p:nvPr/>
              </p:nvSpPr>
              <p:spPr bwMode="auto">
                <a:xfrm>
                  <a:off x="3164" y="5121"/>
                  <a:ext cx="992" cy="57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904" name="Group 133"/>
              <p:cNvGrpSpPr>
                <a:grpSpLocks/>
              </p:cNvGrpSpPr>
              <p:nvPr/>
            </p:nvGrpSpPr>
            <p:grpSpPr bwMode="auto">
              <a:xfrm>
                <a:off x="0" y="5697"/>
                <a:ext cx="2031" cy="461"/>
                <a:chOff x="0" y="5697"/>
                <a:chExt cx="2031" cy="461"/>
              </a:xfrm>
            </p:grpSpPr>
            <p:sp>
              <p:nvSpPr>
                <p:cNvPr id="32965" name="Rectangle 134"/>
                <p:cNvSpPr>
                  <a:spLocks noChangeArrowheads="1"/>
                </p:cNvSpPr>
                <p:nvPr/>
              </p:nvSpPr>
              <p:spPr bwMode="auto">
                <a:xfrm>
                  <a:off x="43" y="5697"/>
                  <a:ext cx="1945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66" name="Rectangle 135"/>
                <p:cNvSpPr>
                  <a:spLocks noChangeArrowheads="1"/>
                </p:cNvSpPr>
                <p:nvPr/>
              </p:nvSpPr>
              <p:spPr bwMode="auto">
                <a:xfrm>
                  <a:off x="0" y="5697"/>
                  <a:ext cx="2031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905" name="Group 136"/>
              <p:cNvGrpSpPr>
                <a:grpSpLocks/>
              </p:cNvGrpSpPr>
              <p:nvPr/>
            </p:nvGrpSpPr>
            <p:grpSpPr bwMode="auto">
              <a:xfrm>
                <a:off x="2031" y="5697"/>
                <a:ext cx="1133" cy="461"/>
                <a:chOff x="2031" y="5697"/>
                <a:chExt cx="1133" cy="461"/>
              </a:xfrm>
            </p:grpSpPr>
            <p:sp>
              <p:nvSpPr>
                <p:cNvPr id="32963" name="Rectangle 137"/>
                <p:cNvSpPr>
                  <a:spLocks noChangeArrowheads="1"/>
                </p:cNvSpPr>
                <p:nvPr/>
              </p:nvSpPr>
              <p:spPr bwMode="auto">
                <a:xfrm>
                  <a:off x="2074" y="5697"/>
                  <a:ext cx="1047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64" name="Rectangle 138"/>
                <p:cNvSpPr>
                  <a:spLocks noChangeArrowheads="1"/>
                </p:cNvSpPr>
                <p:nvPr/>
              </p:nvSpPr>
              <p:spPr bwMode="auto">
                <a:xfrm>
                  <a:off x="2031" y="5697"/>
                  <a:ext cx="1133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906" name="Group 139"/>
              <p:cNvGrpSpPr>
                <a:grpSpLocks/>
              </p:cNvGrpSpPr>
              <p:nvPr/>
            </p:nvGrpSpPr>
            <p:grpSpPr bwMode="auto">
              <a:xfrm>
                <a:off x="3164" y="5697"/>
                <a:ext cx="992" cy="461"/>
                <a:chOff x="3164" y="5697"/>
                <a:chExt cx="992" cy="461"/>
              </a:xfrm>
            </p:grpSpPr>
            <p:sp>
              <p:nvSpPr>
                <p:cNvPr id="32961" name="Rectangle 140"/>
                <p:cNvSpPr>
                  <a:spLocks noChangeArrowheads="1"/>
                </p:cNvSpPr>
                <p:nvPr/>
              </p:nvSpPr>
              <p:spPr bwMode="auto">
                <a:xfrm>
                  <a:off x="3207" y="5697"/>
                  <a:ext cx="906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62" name="Rectangle 141"/>
                <p:cNvSpPr>
                  <a:spLocks noChangeArrowheads="1"/>
                </p:cNvSpPr>
                <p:nvPr/>
              </p:nvSpPr>
              <p:spPr bwMode="auto">
                <a:xfrm>
                  <a:off x="3164" y="5697"/>
                  <a:ext cx="992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907" name="Group 142"/>
              <p:cNvGrpSpPr>
                <a:grpSpLocks/>
              </p:cNvGrpSpPr>
              <p:nvPr/>
            </p:nvGrpSpPr>
            <p:grpSpPr bwMode="auto">
              <a:xfrm>
                <a:off x="0" y="6158"/>
                <a:ext cx="2031" cy="461"/>
                <a:chOff x="0" y="6158"/>
                <a:chExt cx="2031" cy="461"/>
              </a:xfrm>
            </p:grpSpPr>
            <p:sp>
              <p:nvSpPr>
                <p:cNvPr id="32959" name="Rectangle 143"/>
                <p:cNvSpPr>
                  <a:spLocks noChangeArrowheads="1"/>
                </p:cNvSpPr>
                <p:nvPr/>
              </p:nvSpPr>
              <p:spPr bwMode="auto">
                <a:xfrm>
                  <a:off x="43" y="6158"/>
                  <a:ext cx="1945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60" name="Rectangle 144"/>
                <p:cNvSpPr>
                  <a:spLocks noChangeArrowheads="1"/>
                </p:cNvSpPr>
                <p:nvPr/>
              </p:nvSpPr>
              <p:spPr bwMode="auto">
                <a:xfrm>
                  <a:off x="0" y="6158"/>
                  <a:ext cx="2031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908" name="Group 145"/>
              <p:cNvGrpSpPr>
                <a:grpSpLocks/>
              </p:cNvGrpSpPr>
              <p:nvPr/>
            </p:nvGrpSpPr>
            <p:grpSpPr bwMode="auto">
              <a:xfrm>
                <a:off x="2031" y="6158"/>
                <a:ext cx="1133" cy="461"/>
                <a:chOff x="2031" y="6158"/>
                <a:chExt cx="1133" cy="461"/>
              </a:xfrm>
            </p:grpSpPr>
            <p:sp>
              <p:nvSpPr>
                <p:cNvPr id="32957" name="Rectangle 146"/>
                <p:cNvSpPr>
                  <a:spLocks noChangeArrowheads="1"/>
                </p:cNvSpPr>
                <p:nvPr/>
              </p:nvSpPr>
              <p:spPr bwMode="auto">
                <a:xfrm>
                  <a:off x="2074" y="6158"/>
                  <a:ext cx="1047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58" name="Rectangle 147"/>
                <p:cNvSpPr>
                  <a:spLocks noChangeArrowheads="1"/>
                </p:cNvSpPr>
                <p:nvPr/>
              </p:nvSpPr>
              <p:spPr bwMode="auto">
                <a:xfrm>
                  <a:off x="2031" y="6158"/>
                  <a:ext cx="1133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909" name="Group 148"/>
              <p:cNvGrpSpPr>
                <a:grpSpLocks/>
              </p:cNvGrpSpPr>
              <p:nvPr/>
            </p:nvGrpSpPr>
            <p:grpSpPr bwMode="auto">
              <a:xfrm>
                <a:off x="3164" y="6158"/>
                <a:ext cx="992" cy="461"/>
                <a:chOff x="3164" y="6158"/>
                <a:chExt cx="992" cy="461"/>
              </a:xfrm>
            </p:grpSpPr>
            <p:sp>
              <p:nvSpPr>
                <p:cNvPr id="32955" name="Rectangle 149"/>
                <p:cNvSpPr>
                  <a:spLocks noChangeArrowheads="1"/>
                </p:cNvSpPr>
                <p:nvPr/>
              </p:nvSpPr>
              <p:spPr bwMode="auto">
                <a:xfrm>
                  <a:off x="3207" y="6158"/>
                  <a:ext cx="906" cy="461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56" name="Rectangle 150"/>
                <p:cNvSpPr>
                  <a:spLocks noChangeArrowheads="1"/>
                </p:cNvSpPr>
                <p:nvPr/>
              </p:nvSpPr>
              <p:spPr bwMode="auto">
                <a:xfrm>
                  <a:off x="3164" y="6158"/>
                  <a:ext cx="992" cy="461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910" name="Group 151"/>
              <p:cNvGrpSpPr>
                <a:grpSpLocks/>
              </p:cNvGrpSpPr>
              <p:nvPr/>
            </p:nvGrpSpPr>
            <p:grpSpPr bwMode="auto">
              <a:xfrm>
                <a:off x="0" y="6619"/>
                <a:ext cx="2031" cy="346"/>
                <a:chOff x="0" y="6619"/>
                <a:chExt cx="2031" cy="346"/>
              </a:xfrm>
            </p:grpSpPr>
            <p:sp>
              <p:nvSpPr>
                <p:cNvPr id="32953" name="Rectangle 152"/>
                <p:cNvSpPr>
                  <a:spLocks noChangeArrowheads="1"/>
                </p:cNvSpPr>
                <p:nvPr/>
              </p:nvSpPr>
              <p:spPr bwMode="auto">
                <a:xfrm>
                  <a:off x="43" y="6619"/>
                  <a:ext cx="1945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54" name="Rectangle 153"/>
                <p:cNvSpPr>
                  <a:spLocks noChangeArrowheads="1"/>
                </p:cNvSpPr>
                <p:nvPr/>
              </p:nvSpPr>
              <p:spPr bwMode="auto">
                <a:xfrm>
                  <a:off x="0" y="6619"/>
                  <a:ext cx="2031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911" name="Group 154"/>
              <p:cNvGrpSpPr>
                <a:grpSpLocks/>
              </p:cNvGrpSpPr>
              <p:nvPr/>
            </p:nvGrpSpPr>
            <p:grpSpPr bwMode="auto">
              <a:xfrm>
                <a:off x="2031" y="6619"/>
                <a:ext cx="1133" cy="346"/>
                <a:chOff x="2031" y="6619"/>
                <a:chExt cx="1133" cy="346"/>
              </a:xfrm>
            </p:grpSpPr>
            <p:sp>
              <p:nvSpPr>
                <p:cNvPr id="32951" name="Rectangle 155"/>
                <p:cNvSpPr>
                  <a:spLocks noChangeArrowheads="1"/>
                </p:cNvSpPr>
                <p:nvPr/>
              </p:nvSpPr>
              <p:spPr bwMode="auto">
                <a:xfrm>
                  <a:off x="2074" y="6619"/>
                  <a:ext cx="1047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52" name="Rectangle 156"/>
                <p:cNvSpPr>
                  <a:spLocks noChangeArrowheads="1"/>
                </p:cNvSpPr>
                <p:nvPr/>
              </p:nvSpPr>
              <p:spPr bwMode="auto">
                <a:xfrm>
                  <a:off x="2031" y="6619"/>
                  <a:ext cx="1133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912" name="Group 157"/>
              <p:cNvGrpSpPr>
                <a:grpSpLocks/>
              </p:cNvGrpSpPr>
              <p:nvPr/>
            </p:nvGrpSpPr>
            <p:grpSpPr bwMode="auto">
              <a:xfrm>
                <a:off x="3164" y="6619"/>
                <a:ext cx="992" cy="346"/>
                <a:chOff x="3164" y="6619"/>
                <a:chExt cx="992" cy="346"/>
              </a:xfrm>
            </p:grpSpPr>
            <p:sp>
              <p:nvSpPr>
                <p:cNvPr id="32949" name="Rectangle 158"/>
                <p:cNvSpPr>
                  <a:spLocks noChangeArrowheads="1"/>
                </p:cNvSpPr>
                <p:nvPr/>
              </p:nvSpPr>
              <p:spPr bwMode="auto">
                <a:xfrm>
                  <a:off x="3207" y="6619"/>
                  <a:ext cx="906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50" name="Rectangle 159"/>
                <p:cNvSpPr>
                  <a:spLocks noChangeArrowheads="1"/>
                </p:cNvSpPr>
                <p:nvPr/>
              </p:nvSpPr>
              <p:spPr bwMode="auto">
                <a:xfrm>
                  <a:off x="3164" y="6619"/>
                  <a:ext cx="992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913" name="Group 160"/>
              <p:cNvGrpSpPr>
                <a:grpSpLocks/>
              </p:cNvGrpSpPr>
              <p:nvPr/>
            </p:nvGrpSpPr>
            <p:grpSpPr bwMode="auto">
              <a:xfrm>
                <a:off x="0" y="6965"/>
                <a:ext cx="2031" cy="346"/>
                <a:chOff x="0" y="6965"/>
                <a:chExt cx="2031" cy="346"/>
              </a:xfrm>
            </p:grpSpPr>
            <p:sp>
              <p:nvSpPr>
                <p:cNvPr id="32947" name="Rectangle 161"/>
                <p:cNvSpPr>
                  <a:spLocks noChangeArrowheads="1"/>
                </p:cNvSpPr>
                <p:nvPr/>
              </p:nvSpPr>
              <p:spPr bwMode="auto">
                <a:xfrm>
                  <a:off x="43" y="6965"/>
                  <a:ext cx="1945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48" name="Rectangle 162"/>
                <p:cNvSpPr>
                  <a:spLocks noChangeArrowheads="1"/>
                </p:cNvSpPr>
                <p:nvPr/>
              </p:nvSpPr>
              <p:spPr bwMode="auto">
                <a:xfrm>
                  <a:off x="0" y="6965"/>
                  <a:ext cx="2031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914" name="Group 163"/>
              <p:cNvGrpSpPr>
                <a:grpSpLocks/>
              </p:cNvGrpSpPr>
              <p:nvPr/>
            </p:nvGrpSpPr>
            <p:grpSpPr bwMode="auto">
              <a:xfrm>
                <a:off x="2031" y="6965"/>
                <a:ext cx="1133" cy="346"/>
                <a:chOff x="2031" y="6965"/>
                <a:chExt cx="1133" cy="346"/>
              </a:xfrm>
            </p:grpSpPr>
            <p:sp>
              <p:nvSpPr>
                <p:cNvPr id="32945" name="Rectangle 164"/>
                <p:cNvSpPr>
                  <a:spLocks noChangeArrowheads="1"/>
                </p:cNvSpPr>
                <p:nvPr/>
              </p:nvSpPr>
              <p:spPr bwMode="auto">
                <a:xfrm>
                  <a:off x="2074" y="6965"/>
                  <a:ext cx="1047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46" name="Rectangle 165"/>
                <p:cNvSpPr>
                  <a:spLocks noChangeArrowheads="1"/>
                </p:cNvSpPr>
                <p:nvPr/>
              </p:nvSpPr>
              <p:spPr bwMode="auto">
                <a:xfrm>
                  <a:off x="2031" y="6965"/>
                  <a:ext cx="1133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915" name="Group 166"/>
              <p:cNvGrpSpPr>
                <a:grpSpLocks/>
              </p:cNvGrpSpPr>
              <p:nvPr/>
            </p:nvGrpSpPr>
            <p:grpSpPr bwMode="auto">
              <a:xfrm>
                <a:off x="3164" y="6965"/>
                <a:ext cx="992" cy="346"/>
                <a:chOff x="3164" y="6965"/>
                <a:chExt cx="992" cy="346"/>
              </a:xfrm>
            </p:grpSpPr>
            <p:sp>
              <p:nvSpPr>
                <p:cNvPr id="32943" name="Rectangle 167"/>
                <p:cNvSpPr>
                  <a:spLocks noChangeArrowheads="1"/>
                </p:cNvSpPr>
                <p:nvPr/>
              </p:nvSpPr>
              <p:spPr bwMode="auto">
                <a:xfrm>
                  <a:off x="3207" y="6965"/>
                  <a:ext cx="906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44" name="Rectangle 168"/>
                <p:cNvSpPr>
                  <a:spLocks noChangeArrowheads="1"/>
                </p:cNvSpPr>
                <p:nvPr/>
              </p:nvSpPr>
              <p:spPr bwMode="auto">
                <a:xfrm>
                  <a:off x="3164" y="6965"/>
                  <a:ext cx="992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916" name="Group 169"/>
              <p:cNvGrpSpPr>
                <a:grpSpLocks/>
              </p:cNvGrpSpPr>
              <p:nvPr/>
            </p:nvGrpSpPr>
            <p:grpSpPr bwMode="auto">
              <a:xfrm>
                <a:off x="0" y="7311"/>
                <a:ext cx="2031" cy="346"/>
                <a:chOff x="0" y="7311"/>
                <a:chExt cx="2031" cy="346"/>
              </a:xfrm>
            </p:grpSpPr>
            <p:sp>
              <p:nvSpPr>
                <p:cNvPr id="32941" name="Rectangle 170"/>
                <p:cNvSpPr>
                  <a:spLocks noChangeArrowheads="1"/>
                </p:cNvSpPr>
                <p:nvPr/>
              </p:nvSpPr>
              <p:spPr bwMode="auto">
                <a:xfrm>
                  <a:off x="43" y="7311"/>
                  <a:ext cx="1945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42" name="Rectangle 171"/>
                <p:cNvSpPr>
                  <a:spLocks noChangeArrowheads="1"/>
                </p:cNvSpPr>
                <p:nvPr/>
              </p:nvSpPr>
              <p:spPr bwMode="auto">
                <a:xfrm>
                  <a:off x="0" y="7311"/>
                  <a:ext cx="2031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917" name="Group 172"/>
              <p:cNvGrpSpPr>
                <a:grpSpLocks/>
              </p:cNvGrpSpPr>
              <p:nvPr/>
            </p:nvGrpSpPr>
            <p:grpSpPr bwMode="auto">
              <a:xfrm>
                <a:off x="2031" y="7311"/>
                <a:ext cx="1133" cy="346"/>
                <a:chOff x="2031" y="7311"/>
                <a:chExt cx="1133" cy="346"/>
              </a:xfrm>
            </p:grpSpPr>
            <p:sp>
              <p:nvSpPr>
                <p:cNvPr id="32939" name="Rectangle 173"/>
                <p:cNvSpPr>
                  <a:spLocks noChangeArrowheads="1"/>
                </p:cNvSpPr>
                <p:nvPr/>
              </p:nvSpPr>
              <p:spPr bwMode="auto">
                <a:xfrm>
                  <a:off x="2074" y="7311"/>
                  <a:ext cx="1047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40" name="Rectangle 174"/>
                <p:cNvSpPr>
                  <a:spLocks noChangeArrowheads="1"/>
                </p:cNvSpPr>
                <p:nvPr/>
              </p:nvSpPr>
              <p:spPr bwMode="auto">
                <a:xfrm>
                  <a:off x="2031" y="7311"/>
                  <a:ext cx="1133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918" name="Group 175"/>
              <p:cNvGrpSpPr>
                <a:grpSpLocks/>
              </p:cNvGrpSpPr>
              <p:nvPr/>
            </p:nvGrpSpPr>
            <p:grpSpPr bwMode="auto">
              <a:xfrm>
                <a:off x="3164" y="7311"/>
                <a:ext cx="992" cy="346"/>
                <a:chOff x="3164" y="7311"/>
                <a:chExt cx="992" cy="346"/>
              </a:xfrm>
            </p:grpSpPr>
            <p:sp>
              <p:nvSpPr>
                <p:cNvPr id="32937" name="Rectangle 176"/>
                <p:cNvSpPr>
                  <a:spLocks noChangeArrowheads="1"/>
                </p:cNvSpPr>
                <p:nvPr/>
              </p:nvSpPr>
              <p:spPr bwMode="auto">
                <a:xfrm>
                  <a:off x="3207" y="7311"/>
                  <a:ext cx="906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38" name="Rectangle 177"/>
                <p:cNvSpPr>
                  <a:spLocks noChangeArrowheads="1"/>
                </p:cNvSpPr>
                <p:nvPr/>
              </p:nvSpPr>
              <p:spPr bwMode="auto">
                <a:xfrm>
                  <a:off x="3164" y="7311"/>
                  <a:ext cx="992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919" name="Group 178"/>
              <p:cNvGrpSpPr>
                <a:grpSpLocks/>
              </p:cNvGrpSpPr>
              <p:nvPr/>
            </p:nvGrpSpPr>
            <p:grpSpPr bwMode="auto">
              <a:xfrm>
                <a:off x="0" y="7657"/>
                <a:ext cx="2031" cy="346"/>
                <a:chOff x="0" y="7657"/>
                <a:chExt cx="2031" cy="346"/>
              </a:xfrm>
            </p:grpSpPr>
            <p:sp>
              <p:nvSpPr>
                <p:cNvPr id="32935" name="Rectangle 179"/>
                <p:cNvSpPr>
                  <a:spLocks noChangeArrowheads="1"/>
                </p:cNvSpPr>
                <p:nvPr/>
              </p:nvSpPr>
              <p:spPr bwMode="auto">
                <a:xfrm>
                  <a:off x="43" y="7657"/>
                  <a:ext cx="1945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 sz="1200" b="0">
                    <a:latin typeface="Arial" pitchFamily="34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36" name="Rectangle 180"/>
                <p:cNvSpPr>
                  <a:spLocks noChangeArrowheads="1"/>
                </p:cNvSpPr>
                <p:nvPr/>
              </p:nvSpPr>
              <p:spPr bwMode="auto">
                <a:xfrm>
                  <a:off x="0" y="7657"/>
                  <a:ext cx="2031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920" name="Group 181"/>
              <p:cNvGrpSpPr>
                <a:grpSpLocks/>
              </p:cNvGrpSpPr>
              <p:nvPr/>
            </p:nvGrpSpPr>
            <p:grpSpPr bwMode="auto">
              <a:xfrm>
                <a:off x="2031" y="7657"/>
                <a:ext cx="1133" cy="346"/>
                <a:chOff x="2031" y="7657"/>
                <a:chExt cx="1133" cy="346"/>
              </a:xfrm>
            </p:grpSpPr>
            <p:sp>
              <p:nvSpPr>
                <p:cNvPr id="32933" name="Rectangle 182"/>
                <p:cNvSpPr>
                  <a:spLocks noChangeArrowheads="1"/>
                </p:cNvSpPr>
                <p:nvPr/>
              </p:nvSpPr>
              <p:spPr bwMode="auto">
                <a:xfrm>
                  <a:off x="2074" y="7657"/>
                  <a:ext cx="1047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34" name="Rectangle 183"/>
                <p:cNvSpPr>
                  <a:spLocks noChangeArrowheads="1"/>
                </p:cNvSpPr>
                <p:nvPr/>
              </p:nvSpPr>
              <p:spPr bwMode="auto">
                <a:xfrm>
                  <a:off x="2031" y="7657"/>
                  <a:ext cx="1133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921" name="Group 184"/>
              <p:cNvGrpSpPr>
                <a:grpSpLocks/>
              </p:cNvGrpSpPr>
              <p:nvPr/>
            </p:nvGrpSpPr>
            <p:grpSpPr bwMode="auto">
              <a:xfrm>
                <a:off x="3164" y="7657"/>
                <a:ext cx="992" cy="346"/>
                <a:chOff x="3164" y="7657"/>
                <a:chExt cx="992" cy="346"/>
              </a:xfrm>
            </p:grpSpPr>
            <p:sp>
              <p:nvSpPr>
                <p:cNvPr id="32931" name="Rectangle 185"/>
                <p:cNvSpPr>
                  <a:spLocks noChangeArrowheads="1"/>
                </p:cNvSpPr>
                <p:nvPr/>
              </p:nvSpPr>
              <p:spPr bwMode="auto">
                <a:xfrm>
                  <a:off x="3207" y="7657"/>
                  <a:ext cx="906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32" name="Rectangle 186"/>
                <p:cNvSpPr>
                  <a:spLocks noChangeArrowheads="1"/>
                </p:cNvSpPr>
                <p:nvPr/>
              </p:nvSpPr>
              <p:spPr bwMode="auto">
                <a:xfrm>
                  <a:off x="3164" y="7657"/>
                  <a:ext cx="992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922" name="Group 187"/>
              <p:cNvGrpSpPr>
                <a:grpSpLocks/>
              </p:cNvGrpSpPr>
              <p:nvPr/>
            </p:nvGrpSpPr>
            <p:grpSpPr bwMode="auto">
              <a:xfrm>
                <a:off x="0" y="8003"/>
                <a:ext cx="2031" cy="346"/>
                <a:chOff x="0" y="8003"/>
                <a:chExt cx="2031" cy="346"/>
              </a:xfrm>
            </p:grpSpPr>
            <p:sp>
              <p:nvSpPr>
                <p:cNvPr id="32929" name="Rectangle 188"/>
                <p:cNvSpPr>
                  <a:spLocks noChangeArrowheads="1"/>
                </p:cNvSpPr>
                <p:nvPr/>
              </p:nvSpPr>
              <p:spPr bwMode="auto">
                <a:xfrm>
                  <a:off x="43" y="8003"/>
                  <a:ext cx="1945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30" name="Rectangle 189"/>
                <p:cNvSpPr>
                  <a:spLocks noChangeArrowheads="1"/>
                </p:cNvSpPr>
                <p:nvPr/>
              </p:nvSpPr>
              <p:spPr bwMode="auto">
                <a:xfrm>
                  <a:off x="0" y="8003"/>
                  <a:ext cx="2031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923" name="Group 190"/>
              <p:cNvGrpSpPr>
                <a:grpSpLocks/>
              </p:cNvGrpSpPr>
              <p:nvPr/>
            </p:nvGrpSpPr>
            <p:grpSpPr bwMode="auto">
              <a:xfrm>
                <a:off x="2031" y="8003"/>
                <a:ext cx="1133" cy="346"/>
                <a:chOff x="2031" y="8003"/>
                <a:chExt cx="1133" cy="346"/>
              </a:xfrm>
            </p:grpSpPr>
            <p:sp>
              <p:nvSpPr>
                <p:cNvPr id="32927" name="Rectangle 191"/>
                <p:cNvSpPr>
                  <a:spLocks noChangeArrowheads="1"/>
                </p:cNvSpPr>
                <p:nvPr/>
              </p:nvSpPr>
              <p:spPr bwMode="auto">
                <a:xfrm>
                  <a:off x="2074" y="8003"/>
                  <a:ext cx="1047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28" name="Rectangle 192"/>
                <p:cNvSpPr>
                  <a:spLocks noChangeArrowheads="1"/>
                </p:cNvSpPr>
                <p:nvPr/>
              </p:nvSpPr>
              <p:spPr bwMode="auto">
                <a:xfrm>
                  <a:off x="2031" y="8003"/>
                  <a:ext cx="1133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2924" name="Group 193"/>
              <p:cNvGrpSpPr>
                <a:grpSpLocks/>
              </p:cNvGrpSpPr>
              <p:nvPr/>
            </p:nvGrpSpPr>
            <p:grpSpPr bwMode="auto">
              <a:xfrm>
                <a:off x="3164" y="8003"/>
                <a:ext cx="992" cy="346"/>
                <a:chOff x="3164" y="8003"/>
                <a:chExt cx="992" cy="346"/>
              </a:xfrm>
            </p:grpSpPr>
            <p:sp>
              <p:nvSpPr>
                <p:cNvPr id="32925" name="Rectangle 194"/>
                <p:cNvSpPr>
                  <a:spLocks noChangeArrowheads="1"/>
                </p:cNvSpPr>
                <p:nvPr/>
              </p:nvSpPr>
              <p:spPr bwMode="auto">
                <a:xfrm>
                  <a:off x="3207" y="8003"/>
                  <a:ext cx="906" cy="346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/>
                  <a:endParaRPr lang="ru-RU" sz="1800" b="0">
                    <a:latin typeface="Arial" pitchFamily="34" charset="0"/>
                  </a:endParaRPr>
                </a:p>
              </p:txBody>
            </p:sp>
            <p:sp>
              <p:nvSpPr>
                <p:cNvPr id="32926" name="Rectangle 195"/>
                <p:cNvSpPr>
                  <a:spLocks noChangeArrowheads="1"/>
                </p:cNvSpPr>
                <p:nvPr/>
              </p:nvSpPr>
              <p:spPr bwMode="auto">
                <a:xfrm>
                  <a:off x="3164" y="8003"/>
                  <a:ext cx="992" cy="346"/>
                </a:xfrm>
                <a:prstGeom prst="rect">
                  <a:avLst/>
                </a:prstGeom>
                <a:noFill/>
                <a:ln w="7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  <p:sp>
          <p:nvSpPr>
            <p:cNvPr id="32863" name="Rectangle 196"/>
            <p:cNvSpPr>
              <a:spLocks noChangeArrowheads="1"/>
            </p:cNvSpPr>
            <p:nvPr/>
          </p:nvSpPr>
          <p:spPr bwMode="auto">
            <a:xfrm>
              <a:off x="-3" y="-3"/>
              <a:ext cx="4162" cy="8355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339141" name="Rectangle 197"/>
          <p:cNvSpPr>
            <a:spLocks noChangeArrowheads="1"/>
          </p:cNvSpPr>
          <p:nvPr/>
        </p:nvSpPr>
        <p:spPr bwMode="auto">
          <a:xfrm>
            <a:off x="0" y="-244475"/>
            <a:ext cx="9144000" cy="58102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00" b="0">
                <a:latin typeface="Arial" pitchFamily="34" charset="0"/>
                <a:cs typeface="Times New Roman" pitchFamily="18" charset="0"/>
              </a:rPr>
              <a:t> </a:t>
            </a:r>
            <a:endParaRPr lang="ru-RU" sz="1200" b="0">
              <a:latin typeface="Arial" pitchFamily="34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ru-RU" sz="1800">
                <a:latin typeface="Arial" pitchFamily="34" charset="0"/>
                <a:cs typeface="Times New Roman" pitchFamily="18" charset="0"/>
              </a:rPr>
              <a:t>ТЕХНИЧЕСКИЕ ХАРАКТЕРИСТИКИ БАЗОВЫХ МОДЕЛЕЙ МИКРОТУРБИН</a:t>
            </a:r>
          </a:p>
        </p:txBody>
      </p:sp>
      <p:sp>
        <p:nvSpPr>
          <p:cNvPr id="339142" name="Rectangle 198"/>
          <p:cNvSpPr>
            <a:spLocks noChangeArrowheads="1"/>
          </p:cNvSpPr>
          <p:nvPr/>
        </p:nvSpPr>
        <p:spPr bwMode="auto">
          <a:xfrm>
            <a:off x="1600200" y="533400"/>
            <a:ext cx="1076325" cy="293688"/>
          </a:xfrm>
          <a:prstGeom prst="rect">
            <a:avLst/>
          </a:prstGeom>
          <a:solidFill>
            <a:srgbClr val="FF9C0B">
              <a:alpha val="50195"/>
            </a:srgbClr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ПАРАМЕТР</a:t>
            </a:r>
          </a:p>
        </p:txBody>
      </p:sp>
      <p:sp>
        <p:nvSpPr>
          <p:cNvPr id="339143" name="Rectangle 199"/>
          <p:cNvSpPr>
            <a:spLocks noChangeArrowheads="1"/>
          </p:cNvSpPr>
          <p:nvPr/>
        </p:nvSpPr>
        <p:spPr bwMode="auto">
          <a:xfrm>
            <a:off x="5029200" y="533400"/>
            <a:ext cx="1208088" cy="293688"/>
          </a:xfrm>
          <a:prstGeom prst="rect">
            <a:avLst/>
          </a:prstGeom>
          <a:solidFill>
            <a:srgbClr val="FF9C0B">
              <a:alpha val="50195"/>
            </a:srgbClr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МОДЕЛЬ С30</a:t>
            </a:r>
          </a:p>
        </p:txBody>
      </p:sp>
      <p:sp>
        <p:nvSpPr>
          <p:cNvPr id="339144" name="Rectangle 200"/>
          <p:cNvSpPr>
            <a:spLocks noChangeArrowheads="1"/>
          </p:cNvSpPr>
          <p:nvPr/>
        </p:nvSpPr>
        <p:spPr bwMode="auto">
          <a:xfrm>
            <a:off x="7391400" y="533400"/>
            <a:ext cx="1208088" cy="293688"/>
          </a:xfrm>
          <a:prstGeom prst="rect">
            <a:avLst/>
          </a:prstGeom>
          <a:solidFill>
            <a:srgbClr val="FF9C0B">
              <a:alpha val="50195"/>
            </a:srgbClr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МОДЕЛЬ С6</a:t>
            </a:r>
            <a:r>
              <a:rPr lang="ru-RU" sz="1200">
                <a:solidFill>
                  <a:srgbClr val="0000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339145" name="Rectangle 201"/>
          <p:cNvSpPr>
            <a:spLocks noChangeArrowheads="1"/>
          </p:cNvSpPr>
          <p:nvPr/>
        </p:nvSpPr>
        <p:spPr bwMode="auto">
          <a:xfrm>
            <a:off x="990600" y="838200"/>
            <a:ext cx="2416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</a:rPr>
              <a:t>  </a:t>
            </a:r>
            <a:r>
              <a:rPr lang="ru-RU" sz="12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Электрическая мощность, кВт</a:t>
            </a:r>
          </a:p>
        </p:txBody>
      </p:sp>
      <p:sp>
        <p:nvSpPr>
          <p:cNvPr id="339146" name="Rectangle 202"/>
          <p:cNvSpPr>
            <a:spLocks noChangeArrowheads="1"/>
          </p:cNvSpPr>
          <p:nvPr/>
        </p:nvSpPr>
        <p:spPr bwMode="auto">
          <a:xfrm>
            <a:off x="5486400" y="9144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30</a:t>
            </a:r>
          </a:p>
        </p:txBody>
      </p:sp>
      <p:sp>
        <p:nvSpPr>
          <p:cNvPr id="339147" name="Rectangle 203"/>
          <p:cNvSpPr>
            <a:spLocks noChangeArrowheads="1"/>
          </p:cNvSpPr>
          <p:nvPr/>
        </p:nvSpPr>
        <p:spPr bwMode="auto">
          <a:xfrm>
            <a:off x="7848600" y="9144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6</a:t>
            </a:r>
            <a:r>
              <a:rPr lang="ru-RU" sz="1200">
                <a:solidFill>
                  <a:srgbClr val="0000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339148" name="Rectangle 204"/>
          <p:cNvSpPr>
            <a:spLocks noChangeArrowheads="1"/>
          </p:cNvSpPr>
          <p:nvPr/>
        </p:nvSpPr>
        <p:spPr bwMode="auto">
          <a:xfrm>
            <a:off x="0" y="1066800"/>
            <a:ext cx="22685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КПД (без утилизации тепла), %</a:t>
            </a:r>
          </a:p>
        </p:txBody>
      </p:sp>
      <p:sp>
        <p:nvSpPr>
          <p:cNvPr id="339149" name="Rectangle 205"/>
          <p:cNvSpPr>
            <a:spLocks noChangeArrowheads="1"/>
          </p:cNvSpPr>
          <p:nvPr/>
        </p:nvSpPr>
        <p:spPr bwMode="auto">
          <a:xfrm>
            <a:off x="5486400" y="11430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28</a:t>
            </a:r>
          </a:p>
        </p:txBody>
      </p:sp>
      <p:sp>
        <p:nvSpPr>
          <p:cNvPr id="339150" name="Rectangle 206"/>
          <p:cNvSpPr>
            <a:spLocks noChangeArrowheads="1"/>
          </p:cNvSpPr>
          <p:nvPr/>
        </p:nvSpPr>
        <p:spPr bwMode="auto">
          <a:xfrm>
            <a:off x="7848600" y="11430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3</a:t>
            </a:r>
            <a:r>
              <a:rPr lang="en-US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2</a:t>
            </a:r>
            <a:endParaRPr lang="ru-RU" sz="1200" b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339151" name="Rectangle 207"/>
          <p:cNvSpPr>
            <a:spLocks noChangeArrowheads="1"/>
          </p:cNvSpPr>
          <p:nvPr/>
        </p:nvSpPr>
        <p:spPr bwMode="auto">
          <a:xfrm>
            <a:off x="5410200" y="1371600"/>
            <a:ext cx="571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85-90</a:t>
            </a:r>
          </a:p>
        </p:txBody>
      </p:sp>
      <p:sp>
        <p:nvSpPr>
          <p:cNvPr id="339152" name="Rectangle 208"/>
          <p:cNvSpPr>
            <a:spLocks noChangeArrowheads="1"/>
          </p:cNvSpPr>
          <p:nvPr/>
        </p:nvSpPr>
        <p:spPr bwMode="auto">
          <a:xfrm>
            <a:off x="7772400" y="1371600"/>
            <a:ext cx="571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85-90</a:t>
            </a:r>
          </a:p>
        </p:txBody>
      </p:sp>
      <p:sp>
        <p:nvSpPr>
          <p:cNvPr id="339153" name="Rectangle 209"/>
          <p:cNvSpPr>
            <a:spLocks noChangeArrowheads="1"/>
          </p:cNvSpPr>
          <p:nvPr/>
        </p:nvSpPr>
        <p:spPr bwMode="auto">
          <a:xfrm>
            <a:off x="5486400" y="1752600"/>
            <a:ext cx="43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400</a:t>
            </a:r>
          </a:p>
        </p:txBody>
      </p:sp>
      <p:sp>
        <p:nvSpPr>
          <p:cNvPr id="339154" name="Rectangle 210"/>
          <p:cNvSpPr>
            <a:spLocks noChangeArrowheads="1"/>
          </p:cNvSpPr>
          <p:nvPr/>
        </p:nvSpPr>
        <p:spPr bwMode="auto">
          <a:xfrm>
            <a:off x="7848600" y="1752600"/>
            <a:ext cx="43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400</a:t>
            </a:r>
          </a:p>
        </p:txBody>
      </p:sp>
      <p:sp>
        <p:nvSpPr>
          <p:cNvPr id="339155" name="Rectangle 211"/>
          <p:cNvSpPr>
            <a:spLocks noChangeArrowheads="1"/>
          </p:cNvSpPr>
          <p:nvPr/>
        </p:nvSpPr>
        <p:spPr bwMode="auto">
          <a:xfrm>
            <a:off x="0" y="1371600"/>
            <a:ext cx="4343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Коэффициент использования топлива</a:t>
            </a:r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/>
            </a:r>
            <a:b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endParaRPr lang="ru-RU" sz="1200" b="0">
              <a:latin typeface="Arial" pitchFamily="34" charset="0"/>
              <a:cs typeface="Times New Roman" pitchFamily="18" charset="0"/>
            </a:endParaRPr>
          </a:p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Напряжение на выходе, трехфазное, вольт</a:t>
            </a:r>
          </a:p>
        </p:txBody>
      </p:sp>
      <p:sp>
        <p:nvSpPr>
          <p:cNvPr id="339156" name="Rectangle 212"/>
          <p:cNvSpPr>
            <a:spLocks noChangeArrowheads="1"/>
          </p:cNvSpPr>
          <p:nvPr/>
        </p:nvSpPr>
        <p:spPr bwMode="auto">
          <a:xfrm>
            <a:off x="2362200" y="1347788"/>
            <a:ext cx="2243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Arial" pitchFamily="34" charset="0"/>
              </a:rPr>
              <a:t>  </a:t>
            </a:r>
            <a:r>
              <a:rPr lang="ru-RU" sz="12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ru-RU" sz="1200">
                <a:solidFill>
                  <a:srgbClr val="000000"/>
                </a:solidFill>
                <a:latin typeface="Arial" pitchFamily="34" charset="0"/>
              </a:rPr>
              <a:t>    (с </a:t>
            </a:r>
            <a:r>
              <a:rPr lang="ru-RU" sz="12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утилизацией тепла</a:t>
            </a:r>
            <a:r>
              <a:rPr lang="ru-RU" sz="14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),%</a:t>
            </a:r>
          </a:p>
        </p:txBody>
      </p:sp>
      <p:sp>
        <p:nvSpPr>
          <p:cNvPr id="339157" name="Rectangle 213"/>
          <p:cNvSpPr>
            <a:spLocks noChangeArrowheads="1"/>
          </p:cNvSpPr>
          <p:nvPr/>
        </p:nvSpPr>
        <p:spPr bwMode="auto">
          <a:xfrm>
            <a:off x="0" y="-152400"/>
            <a:ext cx="19812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 b="0">
              <a:solidFill>
                <a:srgbClr val="000000"/>
              </a:solidFill>
              <a:latin typeface="Arial" pitchFamily="34" charset="0"/>
            </a:endParaRPr>
          </a:p>
          <a:p>
            <a:endParaRPr lang="ru-RU" sz="1200" b="0">
              <a:solidFill>
                <a:srgbClr val="000000"/>
              </a:solidFill>
              <a:latin typeface="Arial" pitchFamily="34" charset="0"/>
            </a:endParaRPr>
          </a:p>
          <a:p>
            <a:endParaRPr lang="ru-RU" sz="1200" b="0">
              <a:solidFill>
                <a:srgbClr val="000000"/>
              </a:solidFill>
              <a:latin typeface="Arial" pitchFamily="34" charset="0"/>
            </a:endParaRPr>
          </a:p>
          <a:p>
            <a:endParaRPr lang="ru-RU" sz="1200" b="0">
              <a:solidFill>
                <a:srgbClr val="000000"/>
              </a:solidFill>
              <a:latin typeface="Arial" pitchFamily="34" charset="0"/>
            </a:endParaRPr>
          </a:p>
          <a:p>
            <a:endParaRPr lang="ru-RU" sz="1200" b="0">
              <a:solidFill>
                <a:srgbClr val="000000"/>
              </a:solidFill>
              <a:latin typeface="Arial" pitchFamily="34" charset="0"/>
            </a:endParaRPr>
          </a:p>
          <a:p>
            <a:endParaRPr lang="ru-RU" sz="1200" b="0">
              <a:solidFill>
                <a:srgbClr val="000000"/>
              </a:solidFill>
              <a:latin typeface="Arial" pitchFamily="34" charset="0"/>
            </a:endParaRPr>
          </a:p>
          <a:p>
            <a:endParaRPr lang="ru-RU" sz="1200" b="0">
              <a:solidFill>
                <a:srgbClr val="000000"/>
              </a:solidFill>
              <a:latin typeface="Arial" pitchFamily="34" charset="0"/>
            </a:endParaRPr>
          </a:p>
          <a:p>
            <a:endParaRPr lang="ru-RU" sz="1200" b="0">
              <a:solidFill>
                <a:srgbClr val="000000"/>
              </a:solidFill>
              <a:latin typeface="Arial" pitchFamily="34" charset="0"/>
            </a:endParaRPr>
          </a:p>
          <a:p>
            <a:endParaRPr lang="ru-RU" sz="1200" b="0">
              <a:solidFill>
                <a:srgbClr val="000000"/>
              </a:solidFill>
              <a:latin typeface="Arial" pitchFamily="34" charset="0"/>
            </a:endParaRPr>
          </a:p>
          <a:p>
            <a:endParaRPr lang="ru-RU" sz="1200" b="0">
              <a:solidFill>
                <a:srgbClr val="000000"/>
              </a:solidFill>
              <a:latin typeface="Arial" pitchFamily="34" charset="0"/>
            </a:endParaRPr>
          </a:p>
          <a:p>
            <a:endParaRPr lang="ru-RU" sz="1200" b="0">
              <a:solidFill>
                <a:srgbClr val="000000"/>
              </a:solidFill>
              <a:latin typeface="Arial" pitchFamily="34" charset="0"/>
            </a:endParaRPr>
          </a:p>
          <a:p>
            <a:endParaRPr lang="ru-RU" sz="1200" b="0">
              <a:solidFill>
                <a:srgbClr val="000000"/>
              </a:solidFill>
              <a:latin typeface="Arial" pitchFamily="34" charset="0"/>
            </a:endParaRPr>
          </a:p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Номинальный ток, ампер</a:t>
            </a:r>
          </a:p>
        </p:txBody>
      </p:sp>
      <p:sp>
        <p:nvSpPr>
          <p:cNvPr id="339158" name="Rectangle 214"/>
          <p:cNvSpPr>
            <a:spLocks noChangeArrowheads="1"/>
          </p:cNvSpPr>
          <p:nvPr/>
        </p:nvSpPr>
        <p:spPr bwMode="auto">
          <a:xfrm>
            <a:off x="0" y="6234113"/>
            <a:ext cx="4572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Срок службы до </a:t>
            </a:r>
            <a:r>
              <a:rPr lang="ru-RU" sz="1400">
                <a:solidFill>
                  <a:srgbClr val="000000"/>
                </a:solidFill>
                <a:latin typeface="Arial" pitchFamily="34" charset="0"/>
              </a:rPr>
              <a:t>планово-восстановительного </a:t>
            </a:r>
            <a:r>
              <a:rPr lang="ru-RU" sz="14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ремонта, час</a:t>
            </a:r>
            <a:endParaRPr lang="ru-RU" sz="1400">
              <a:latin typeface="Arial" pitchFamily="34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ru-RU" sz="1400">
              <a:latin typeface="Arial" pitchFamily="34" charset="0"/>
            </a:endParaRPr>
          </a:p>
        </p:txBody>
      </p:sp>
      <p:sp>
        <p:nvSpPr>
          <p:cNvPr id="339159" name="Rectangle 215"/>
          <p:cNvSpPr>
            <a:spLocks noChangeArrowheads="1"/>
          </p:cNvSpPr>
          <p:nvPr/>
        </p:nvSpPr>
        <p:spPr bwMode="auto">
          <a:xfrm>
            <a:off x="5562600" y="19812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45</a:t>
            </a:r>
          </a:p>
        </p:txBody>
      </p:sp>
      <p:sp>
        <p:nvSpPr>
          <p:cNvPr id="339160" name="Rectangle 216"/>
          <p:cNvSpPr>
            <a:spLocks noChangeArrowheads="1"/>
          </p:cNvSpPr>
          <p:nvPr/>
        </p:nvSpPr>
        <p:spPr bwMode="auto">
          <a:xfrm>
            <a:off x="7848600" y="1981200"/>
            <a:ext cx="43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100</a:t>
            </a:r>
          </a:p>
        </p:txBody>
      </p:sp>
      <p:sp>
        <p:nvSpPr>
          <p:cNvPr id="339161" name="Rectangle 217"/>
          <p:cNvSpPr>
            <a:spLocks noChangeArrowheads="1"/>
          </p:cNvSpPr>
          <p:nvPr/>
        </p:nvSpPr>
        <p:spPr bwMode="auto">
          <a:xfrm>
            <a:off x="0" y="2286000"/>
            <a:ext cx="952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Частота, Гц</a:t>
            </a:r>
          </a:p>
        </p:txBody>
      </p:sp>
      <p:sp>
        <p:nvSpPr>
          <p:cNvPr id="339162" name="Rectangle 218"/>
          <p:cNvSpPr>
            <a:spLocks noChangeArrowheads="1"/>
          </p:cNvSpPr>
          <p:nvPr/>
        </p:nvSpPr>
        <p:spPr bwMode="auto">
          <a:xfrm>
            <a:off x="5486400" y="2286000"/>
            <a:ext cx="563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50/60</a:t>
            </a:r>
          </a:p>
        </p:txBody>
      </p:sp>
      <p:sp>
        <p:nvSpPr>
          <p:cNvPr id="339163" name="Rectangle 219"/>
          <p:cNvSpPr>
            <a:spLocks noChangeArrowheads="1"/>
          </p:cNvSpPr>
          <p:nvPr/>
        </p:nvSpPr>
        <p:spPr bwMode="auto">
          <a:xfrm>
            <a:off x="7848600" y="2286000"/>
            <a:ext cx="563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50/60</a:t>
            </a:r>
          </a:p>
        </p:txBody>
      </p:sp>
      <p:sp>
        <p:nvSpPr>
          <p:cNvPr id="339164" name="Rectangle 220"/>
          <p:cNvSpPr>
            <a:spLocks noChangeArrowheads="1"/>
          </p:cNvSpPr>
          <p:nvPr/>
        </p:nvSpPr>
        <p:spPr bwMode="auto">
          <a:xfrm>
            <a:off x="0" y="2514600"/>
            <a:ext cx="2578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Вес без аккумуляторных батарей, кг</a:t>
            </a:r>
          </a:p>
        </p:txBody>
      </p:sp>
      <p:sp>
        <p:nvSpPr>
          <p:cNvPr id="339165" name="Rectangle 221"/>
          <p:cNvSpPr>
            <a:spLocks noChangeArrowheads="1"/>
          </p:cNvSpPr>
          <p:nvPr/>
        </p:nvSpPr>
        <p:spPr bwMode="auto">
          <a:xfrm>
            <a:off x="5486400" y="2514600"/>
            <a:ext cx="43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478</a:t>
            </a:r>
          </a:p>
        </p:txBody>
      </p:sp>
      <p:sp>
        <p:nvSpPr>
          <p:cNvPr id="339166" name="Rectangle 222"/>
          <p:cNvSpPr>
            <a:spLocks noChangeArrowheads="1"/>
          </p:cNvSpPr>
          <p:nvPr/>
        </p:nvSpPr>
        <p:spPr bwMode="auto">
          <a:xfrm>
            <a:off x="7924800" y="2514600"/>
            <a:ext cx="43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758</a:t>
            </a:r>
          </a:p>
        </p:txBody>
      </p:sp>
      <p:sp>
        <p:nvSpPr>
          <p:cNvPr id="339167" name="Rectangle 223"/>
          <p:cNvSpPr>
            <a:spLocks noChangeArrowheads="1"/>
          </p:cNvSpPr>
          <p:nvPr/>
        </p:nvSpPr>
        <p:spPr bwMode="auto">
          <a:xfrm>
            <a:off x="0" y="2743200"/>
            <a:ext cx="396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Время выхода на номинальный режим работы, минут</a:t>
            </a:r>
          </a:p>
        </p:txBody>
      </p:sp>
      <p:sp>
        <p:nvSpPr>
          <p:cNvPr id="339168" name="Rectangle 224"/>
          <p:cNvSpPr>
            <a:spLocks noChangeArrowheads="1"/>
          </p:cNvSpPr>
          <p:nvPr/>
        </p:nvSpPr>
        <p:spPr bwMode="auto">
          <a:xfrm>
            <a:off x="5334000" y="2819400"/>
            <a:ext cx="884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не более 2</a:t>
            </a:r>
          </a:p>
        </p:txBody>
      </p:sp>
      <p:sp>
        <p:nvSpPr>
          <p:cNvPr id="339169" name="Rectangle 225"/>
          <p:cNvSpPr>
            <a:spLocks noChangeArrowheads="1"/>
          </p:cNvSpPr>
          <p:nvPr/>
        </p:nvSpPr>
        <p:spPr bwMode="auto">
          <a:xfrm>
            <a:off x="7620000" y="2819400"/>
            <a:ext cx="884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не более 2</a:t>
            </a:r>
          </a:p>
        </p:txBody>
      </p:sp>
      <p:pic>
        <p:nvPicPr>
          <p:cNvPr id="339170" name="Picture 226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"/>
            <a:ext cx="11271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171" name="Rectangle 227"/>
          <p:cNvSpPr>
            <a:spLocks noChangeArrowheads="1"/>
          </p:cNvSpPr>
          <p:nvPr/>
        </p:nvSpPr>
        <p:spPr bwMode="auto">
          <a:xfrm>
            <a:off x="0" y="3048000"/>
            <a:ext cx="23733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Вес аккумуляторных батарей для</a:t>
            </a:r>
          </a:p>
        </p:txBody>
      </p:sp>
      <p:sp>
        <p:nvSpPr>
          <p:cNvPr id="339172" name="Rectangle 228"/>
          <p:cNvSpPr>
            <a:spLocks noChangeArrowheads="1"/>
          </p:cNvSpPr>
          <p:nvPr/>
        </p:nvSpPr>
        <p:spPr bwMode="auto">
          <a:xfrm>
            <a:off x="2209800" y="3048000"/>
            <a:ext cx="1692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автономной работы, кг</a:t>
            </a:r>
          </a:p>
        </p:txBody>
      </p:sp>
      <p:sp>
        <p:nvSpPr>
          <p:cNvPr id="339173" name="Rectangle 229"/>
          <p:cNvSpPr>
            <a:spLocks noChangeArrowheads="1"/>
          </p:cNvSpPr>
          <p:nvPr/>
        </p:nvSpPr>
        <p:spPr bwMode="auto">
          <a:xfrm>
            <a:off x="5562600" y="3048000"/>
            <a:ext cx="43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173</a:t>
            </a:r>
          </a:p>
        </p:txBody>
      </p:sp>
      <p:sp>
        <p:nvSpPr>
          <p:cNvPr id="339174" name="Rectangle 230"/>
          <p:cNvSpPr>
            <a:spLocks noChangeArrowheads="1"/>
          </p:cNvSpPr>
          <p:nvPr/>
        </p:nvSpPr>
        <p:spPr bwMode="auto">
          <a:xfrm>
            <a:off x="7848600" y="3048000"/>
            <a:ext cx="43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363</a:t>
            </a:r>
          </a:p>
        </p:txBody>
      </p:sp>
      <p:sp>
        <p:nvSpPr>
          <p:cNvPr id="339175" name="Rectangle 231"/>
          <p:cNvSpPr>
            <a:spLocks noChangeArrowheads="1"/>
          </p:cNvSpPr>
          <p:nvPr/>
        </p:nvSpPr>
        <p:spPr bwMode="auto">
          <a:xfrm>
            <a:off x="0" y="3352800"/>
            <a:ext cx="30781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Габариты</a:t>
            </a:r>
            <a:r>
              <a:rPr lang="ru-RU" sz="1200" b="0">
                <a:solidFill>
                  <a:srgbClr val="000000"/>
                </a:solidFill>
                <a:latin typeface="Arial" pitchFamily="34" charset="0"/>
              </a:rPr>
              <a:t>:</a:t>
            </a:r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Высота х Ширина х Глубина, мм</a:t>
            </a:r>
          </a:p>
        </p:txBody>
      </p:sp>
      <p:sp>
        <p:nvSpPr>
          <p:cNvPr id="339176" name="Rectangle 232"/>
          <p:cNvSpPr>
            <a:spLocks noChangeArrowheads="1"/>
          </p:cNvSpPr>
          <p:nvPr/>
        </p:nvSpPr>
        <p:spPr bwMode="auto">
          <a:xfrm>
            <a:off x="5181600" y="3352800"/>
            <a:ext cx="12620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1900х717х1344</a:t>
            </a:r>
          </a:p>
        </p:txBody>
      </p:sp>
      <p:sp>
        <p:nvSpPr>
          <p:cNvPr id="339177" name="Rectangle 233"/>
          <p:cNvSpPr>
            <a:spLocks noChangeArrowheads="1"/>
          </p:cNvSpPr>
          <p:nvPr/>
        </p:nvSpPr>
        <p:spPr bwMode="auto">
          <a:xfrm>
            <a:off x="7391400" y="3352800"/>
            <a:ext cx="12620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2108х762х1956</a:t>
            </a:r>
          </a:p>
        </p:txBody>
      </p:sp>
      <p:sp>
        <p:nvSpPr>
          <p:cNvPr id="339178" name="Rectangle 234"/>
          <p:cNvSpPr>
            <a:spLocks noChangeArrowheads="1"/>
          </p:cNvSpPr>
          <p:nvPr/>
        </p:nvSpPr>
        <p:spPr bwMode="auto">
          <a:xfrm>
            <a:off x="0" y="3581400"/>
            <a:ext cx="739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Топливо</a:t>
            </a:r>
          </a:p>
        </p:txBody>
      </p:sp>
      <p:sp>
        <p:nvSpPr>
          <p:cNvPr id="339179" name="Rectangle 235"/>
          <p:cNvSpPr>
            <a:spLocks noChangeArrowheads="1"/>
          </p:cNvSpPr>
          <p:nvPr/>
        </p:nvSpPr>
        <p:spPr bwMode="auto">
          <a:xfrm>
            <a:off x="5181600" y="3581400"/>
            <a:ext cx="1674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Газ/дизельное топливо</a:t>
            </a:r>
          </a:p>
        </p:txBody>
      </p:sp>
      <p:sp>
        <p:nvSpPr>
          <p:cNvPr id="339180" name="Rectangle 236"/>
          <p:cNvSpPr>
            <a:spLocks noChangeArrowheads="1"/>
          </p:cNvSpPr>
          <p:nvPr/>
        </p:nvSpPr>
        <p:spPr bwMode="auto">
          <a:xfrm>
            <a:off x="7772400" y="3581400"/>
            <a:ext cx="4016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Газ</a:t>
            </a:r>
          </a:p>
        </p:txBody>
      </p:sp>
      <p:sp>
        <p:nvSpPr>
          <p:cNvPr id="339181" name="Rectangle 237"/>
          <p:cNvSpPr>
            <a:spLocks noChangeArrowheads="1"/>
          </p:cNvSpPr>
          <p:nvPr/>
        </p:nvSpPr>
        <p:spPr bwMode="auto">
          <a:xfrm>
            <a:off x="914400" y="3733800"/>
            <a:ext cx="17510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Давление газа на входе:</a:t>
            </a:r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/>
            </a:r>
            <a:b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endParaRPr lang="ru-RU" sz="1200" b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339182" name="Rectangle 238"/>
          <p:cNvSpPr>
            <a:spLocks noChangeArrowheads="1"/>
          </p:cNvSpPr>
          <p:nvPr/>
        </p:nvSpPr>
        <p:spPr bwMode="auto">
          <a:xfrm>
            <a:off x="2514600" y="3810000"/>
            <a:ext cx="138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- стандартное, бар</a:t>
            </a:r>
            <a:b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endParaRPr lang="ru-RU" sz="1200" b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339183" name="Rectangle 239"/>
          <p:cNvSpPr>
            <a:spLocks noChangeArrowheads="1"/>
          </p:cNvSpPr>
          <p:nvPr/>
        </p:nvSpPr>
        <p:spPr bwMode="auto">
          <a:xfrm>
            <a:off x="5257800" y="3810000"/>
            <a:ext cx="825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3,20-3,80</a:t>
            </a:r>
          </a:p>
        </p:txBody>
      </p:sp>
      <p:sp>
        <p:nvSpPr>
          <p:cNvPr id="339184" name="Rectangle 240"/>
          <p:cNvSpPr>
            <a:spLocks noChangeArrowheads="1"/>
          </p:cNvSpPr>
          <p:nvPr/>
        </p:nvSpPr>
        <p:spPr bwMode="auto">
          <a:xfrm>
            <a:off x="7696200" y="3810000"/>
            <a:ext cx="657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5,2-5,6</a:t>
            </a:r>
          </a:p>
        </p:txBody>
      </p:sp>
      <p:sp>
        <p:nvSpPr>
          <p:cNvPr id="339185" name="Rectangle 241"/>
          <p:cNvSpPr>
            <a:spLocks noChangeArrowheads="1"/>
          </p:cNvSpPr>
          <p:nvPr/>
        </p:nvSpPr>
        <p:spPr bwMode="auto">
          <a:xfrm>
            <a:off x="1524000" y="4038600"/>
            <a:ext cx="2392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- с дожимным компрессором, бар</a:t>
            </a:r>
          </a:p>
        </p:txBody>
      </p:sp>
      <p:sp>
        <p:nvSpPr>
          <p:cNvPr id="339186" name="Rectangle 242"/>
          <p:cNvSpPr>
            <a:spLocks noChangeArrowheads="1"/>
          </p:cNvSpPr>
          <p:nvPr/>
        </p:nvSpPr>
        <p:spPr bwMode="auto">
          <a:xfrm>
            <a:off x="5257800" y="4114800"/>
            <a:ext cx="825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0,35-1,05</a:t>
            </a:r>
          </a:p>
        </p:txBody>
      </p:sp>
      <p:sp>
        <p:nvSpPr>
          <p:cNvPr id="339187" name="Rectangle 243"/>
          <p:cNvSpPr>
            <a:spLocks noChangeArrowheads="1"/>
          </p:cNvSpPr>
          <p:nvPr/>
        </p:nvSpPr>
        <p:spPr bwMode="auto">
          <a:xfrm>
            <a:off x="0" y="4267200"/>
            <a:ext cx="4470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Расход газа при номинальной нагрузке в час, </a:t>
            </a:r>
            <a:r>
              <a:rPr lang="ru-RU" sz="18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нм</a:t>
            </a:r>
            <a:r>
              <a:rPr lang="ru-RU" sz="1800" baseline="300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3</a:t>
            </a:r>
            <a:r>
              <a:rPr lang="ru-RU" sz="1800" baseline="30000">
                <a:solidFill>
                  <a:srgbClr val="000000"/>
                </a:solidFill>
                <a:latin typeface="Arial" pitchFamily="34" charset="0"/>
              </a:rPr>
              <a:t> ( </a:t>
            </a:r>
            <a:r>
              <a:rPr lang="ru-RU" sz="2000" baseline="30000">
                <a:solidFill>
                  <a:srgbClr val="000000"/>
                </a:solidFill>
                <a:latin typeface="Arial" pitchFamily="34" charset="0"/>
              </a:rPr>
              <a:t>нормокубометров</a:t>
            </a:r>
            <a:r>
              <a:rPr lang="ru-RU" sz="1800" baseline="30000">
                <a:solidFill>
                  <a:srgbClr val="000000"/>
                </a:solidFill>
                <a:latin typeface="Arial" pitchFamily="34" charset="0"/>
              </a:rPr>
              <a:t>)</a:t>
            </a:r>
          </a:p>
          <a:p>
            <a:endParaRPr lang="ru-RU" sz="1800" baseline="3000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339188" name="Rectangle 244"/>
          <p:cNvSpPr>
            <a:spLocks noChangeArrowheads="1"/>
          </p:cNvSpPr>
          <p:nvPr/>
        </p:nvSpPr>
        <p:spPr bwMode="auto">
          <a:xfrm>
            <a:off x="5562600" y="44958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12</a:t>
            </a:r>
          </a:p>
        </p:txBody>
      </p:sp>
      <p:sp>
        <p:nvSpPr>
          <p:cNvPr id="339189" name="Rectangle 245"/>
          <p:cNvSpPr>
            <a:spLocks noChangeArrowheads="1"/>
          </p:cNvSpPr>
          <p:nvPr/>
        </p:nvSpPr>
        <p:spPr bwMode="auto">
          <a:xfrm>
            <a:off x="7848600" y="44958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22</a:t>
            </a:r>
          </a:p>
        </p:txBody>
      </p:sp>
      <p:sp>
        <p:nvSpPr>
          <p:cNvPr id="339190" name="Rectangle 246"/>
          <p:cNvSpPr>
            <a:spLocks noChangeArrowheads="1"/>
          </p:cNvSpPr>
          <p:nvPr/>
        </p:nvSpPr>
        <p:spPr bwMode="auto">
          <a:xfrm>
            <a:off x="0" y="4724400"/>
            <a:ext cx="403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Удельный расход топлива</a:t>
            </a:r>
          </a:p>
        </p:txBody>
      </p:sp>
      <p:sp>
        <p:nvSpPr>
          <p:cNvPr id="339191" name="Rectangle 247"/>
          <p:cNvSpPr>
            <a:spLocks noChangeArrowheads="1"/>
          </p:cNvSpPr>
          <p:nvPr/>
        </p:nvSpPr>
        <p:spPr bwMode="auto">
          <a:xfrm>
            <a:off x="5562600" y="4876800"/>
            <a:ext cx="479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0,40</a:t>
            </a:r>
          </a:p>
        </p:txBody>
      </p:sp>
      <p:sp>
        <p:nvSpPr>
          <p:cNvPr id="339192" name="Rectangle 248"/>
          <p:cNvSpPr>
            <a:spLocks noChangeArrowheads="1"/>
          </p:cNvSpPr>
          <p:nvPr/>
        </p:nvSpPr>
        <p:spPr bwMode="auto">
          <a:xfrm>
            <a:off x="7772400" y="4876800"/>
            <a:ext cx="522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0, 3</a:t>
            </a:r>
            <a:r>
              <a:rPr lang="ru-RU" sz="1200">
                <a:solidFill>
                  <a:srgbClr val="0000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339193" name="Rectangle 249"/>
          <p:cNvSpPr>
            <a:spLocks noChangeArrowheads="1"/>
          </p:cNvSpPr>
          <p:nvPr/>
        </p:nvSpPr>
        <p:spPr bwMode="auto">
          <a:xfrm>
            <a:off x="0" y="5181600"/>
            <a:ext cx="2439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Выход тепловой энергии</a:t>
            </a:r>
            <a:r>
              <a:rPr lang="ru-RU" sz="1200" b="0">
                <a:solidFill>
                  <a:srgbClr val="000000"/>
                </a:solidFill>
                <a:latin typeface="Arial" pitchFamily="34" charset="0"/>
              </a:rPr>
              <a:t>,</a:t>
            </a:r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кДж/час</a:t>
            </a:r>
          </a:p>
        </p:txBody>
      </p:sp>
      <p:sp>
        <p:nvSpPr>
          <p:cNvPr id="339194" name="Rectangle 250"/>
          <p:cNvSpPr>
            <a:spLocks noChangeArrowheads="1"/>
          </p:cNvSpPr>
          <p:nvPr/>
        </p:nvSpPr>
        <p:spPr bwMode="auto">
          <a:xfrm>
            <a:off x="5486400" y="5257800"/>
            <a:ext cx="7318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305</a:t>
            </a:r>
            <a:r>
              <a:rPr lang="en-US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000</a:t>
            </a:r>
          </a:p>
        </p:txBody>
      </p:sp>
      <p:sp>
        <p:nvSpPr>
          <p:cNvPr id="339195" name="Rectangle 251"/>
          <p:cNvSpPr>
            <a:spLocks noChangeArrowheads="1"/>
          </p:cNvSpPr>
          <p:nvPr/>
        </p:nvSpPr>
        <p:spPr bwMode="auto">
          <a:xfrm>
            <a:off x="7620000" y="5257800"/>
            <a:ext cx="7318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571</a:t>
            </a:r>
            <a:r>
              <a:rPr lang="en-US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000</a:t>
            </a:r>
          </a:p>
        </p:txBody>
      </p:sp>
      <p:sp>
        <p:nvSpPr>
          <p:cNvPr id="339196" name="Rectangle 252"/>
          <p:cNvSpPr>
            <a:spLocks noChangeArrowheads="1"/>
          </p:cNvSpPr>
          <p:nvPr/>
        </p:nvSpPr>
        <p:spPr bwMode="auto">
          <a:xfrm>
            <a:off x="0" y="5486400"/>
            <a:ext cx="2430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Температура выхлопных газов, </a:t>
            </a:r>
            <a:r>
              <a:rPr lang="ru-RU" sz="1200" b="0" baseline="300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о</a:t>
            </a:r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С</a:t>
            </a:r>
          </a:p>
        </p:txBody>
      </p:sp>
      <p:sp>
        <p:nvSpPr>
          <p:cNvPr id="339197" name="Rectangle 253"/>
          <p:cNvSpPr>
            <a:spLocks noChangeArrowheads="1"/>
          </p:cNvSpPr>
          <p:nvPr/>
        </p:nvSpPr>
        <p:spPr bwMode="auto">
          <a:xfrm>
            <a:off x="5562600" y="5562600"/>
            <a:ext cx="43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261</a:t>
            </a:r>
          </a:p>
        </p:txBody>
      </p:sp>
      <p:sp>
        <p:nvSpPr>
          <p:cNvPr id="339198" name="Rectangle 254"/>
          <p:cNvSpPr>
            <a:spLocks noChangeArrowheads="1"/>
          </p:cNvSpPr>
          <p:nvPr/>
        </p:nvSpPr>
        <p:spPr bwMode="auto">
          <a:xfrm>
            <a:off x="7772400" y="5562600"/>
            <a:ext cx="43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305</a:t>
            </a:r>
          </a:p>
        </p:txBody>
      </p:sp>
      <p:sp>
        <p:nvSpPr>
          <p:cNvPr id="339199" name="Rectangle 255"/>
          <p:cNvSpPr>
            <a:spLocks noChangeArrowheads="1"/>
          </p:cNvSpPr>
          <p:nvPr/>
        </p:nvSpPr>
        <p:spPr bwMode="auto">
          <a:xfrm>
            <a:off x="0" y="5791200"/>
            <a:ext cx="19510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Уровень шума на 10 м, dB</a:t>
            </a:r>
          </a:p>
        </p:txBody>
      </p:sp>
      <p:sp>
        <p:nvSpPr>
          <p:cNvPr id="339200" name="Rectangle 256"/>
          <p:cNvSpPr>
            <a:spLocks noChangeArrowheads="1"/>
          </p:cNvSpPr>
          <p:nvPr/>
        </p:nvSpPr>
        <p:spPr bwMode="auto">
          <a:xfrm>
            <a:off x="5638800" y="57912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58</a:t>
            </a:r>
          </a:p>
        </p:txBody>
      </p:sp>
      <p:sp>
        <p:nvSpPr>
          <p:cNvPr id="339201" name="Rectangle 257"/>
          <p:cNvSpPr>
            <a:spLocks noChangeArrowheads="1"/>
          </p:cNvSpPr>
          <p:nvPr/>
        </p:nvSpPr>
        <p:spPr bwMode="auto">
          <a:xfrm>
            <a:off x="7848600" y="57912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70</a:t>
            </a:r>
          </a:p>
        </p:txBody>
      </p:sp>
      <p:sp>
        <p:nvSpPr>
          <p:cNvPr id="339202" name="Rectangle 258"/>
          <p:cNvSpPr>
            <a:spLocks noChangeArrowheads="1"/>
          </p:cNvSpPr>
          <p:nvPr/>
        </p:nvSpPr>
        <p:spPr bwMode="auto">
          <a:xfrm>
            <a:off x="0" y="6019800"/>
            <a:ext cx="2924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Частота вращения микротурбины, об/мин</a:t>
            </a:r>
          </a:p>
        </p:txBody>
      </p:sp>
      <p:sp>
        <p:nvSpPr>
          <p:cNvPr id="339203" name="Rectangle 259"/>
          <p:cNvSpPr>
            <a:spLocks noChangeArrowheads="1"/>
          </p:cNvSpPr>
          <p:nvPr/>
        </p:nvSpPr>
        <p:spPr bwMode="auto">
          <a:xfrm>
            <a:off x="5486400" y="6096000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96</a:t>
            </a:r>
            <a:r>
              <a:rPr lang="ru-RU" sz="1200" b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000</a:t>
            </a:r>
          </a:p>
        </p:txBody>
      </p:sp>
      <p:sp>
        <p:nvSpPr>
          <p:cNvPr id="339204" name="Rectangle 260"/>
          <p:cNvSpPr>
            <a:spLocks noChangeArrowheads="1"/>
          </p:cNvSpPr>
          <p:nvPr/>
        </p:nvSpPr>
        <p:spPr bwMode="auto">
          <a:xfrm>
            <a:off x="7772400" y="6096000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96</a:t>
            </a:r>
            <a:r>
              <a:rPr lang="ru-RU" sz="1200" b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000</a:t>
            </a:r>
          </a:p>
        </p:txBody>
      </p:sp>
      <p:sp>
        <p:nvSpPr>
          <p:cNvPr id="339205" name="Rectangle 261"/>
          <p:cNvSpPr>
            <a:spLocks noChangeArrowheads="1"/>
          </p:cNvSpPr>
          <p:nvPr/>
        </p:nvSpPr>
        <p:spPr bwMode="auto">
          <a:xfrm>
            <a:off x="5486400" y="6324600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60</a:t>
            </a:r>
            <a:r>
              <a:rPr lang="ru-RU" sz="1200" b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000</a:t>
            </a:r>
          </a:p>
        </p:txBody>
      </p:sp>
      <p:sp>
        <p:nvSpPr>
          <p:cNvPr id="339206" name="Rectangle 262"/>
          <p:cNvSpPr>
            <a:spLocks noChangeArrowheads="1"/>
          </p:cNvSpPr>
          <p:nvPr/>
        </p:nvSpPr>
        <p:spPr bwMode="auto">
          <a:xfrm>
            <a:off x="7772400" y="6324600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60</a:t>
            </a:r>
            <a:r>
              <a:rPr lang="ru-RU" sz="1200" b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sz="1200" b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000</a:t>
            </a:r>
          </a:p>
        </p:txBody>
      </p:sp>
      <p:sp>
        <p:nvSpPr>
          <p:cNvPr id="339207" name="Rectangle 263"/>
          <p:cNvSpPr>
            <a:spLocks noChangeArrowheads="1"/>
          </p:cNvSpPr>
          <p:nvPr/>
        </p:nvSpPr>
        <p:spPr bwMode="auto">
          <a:xfrm>
            <a:off x="0" y="4953000"/>
            <a:ext cx="4125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на номинальной мощности, нм</a:t>
            </a:r>
            <a:r>
              <a:rPr lang="ru-RU" sz="1600" baseline="300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3</a:t>
            </a:r>
            <a:r>
              <a:rPr lang="ru-RU" sz="16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/ к</a:t>
            </a:r>
            <a:r>
              <a:rPr lang="ru-RU" sz="1600">
                <a:solidFill>
                  <a:srgbClr val="000000"/>
                </a:solidFill>
                <a:latin typeface="Arial" pitchFamily="34" charset="0"/>
              </a:rPr>
              <a:t>В</a:t>
            </a:r>
            <a:r>
              <a:rPr lang="ru-RU" sz="16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т </a:t>
            </a:r>
            <a:r>
              <a:rPr lang="ru-RU" sz="1600">
                <a:solidFill>
                  <a:srgbClr val="000000"/>
                </a:solidFill>
                <a:latin typeface="Arial" pitchFamily="34" charset="0"/>
              </a:rPr>
              <a:t>•</a:t>
            </a:r>
            <a:r>
              <a:rPr lang="ru-RU" sz="16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час</a:t>
            </a:r>
          </a:p>
        </p:txBody>
      </p:sp>
      <p:pic>
        <p:nvPicPr>
          <p:cNvPr id="339208" name="Picture 264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"/>
            <a:ext cx="11271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209" name="Picture 265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"/>
            <a:ext cx="11271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210" name="Picture 266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"/>
            <a:ext cx="11271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211" name="Picture 267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"/>
            <a:ext cx="11271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212" name="Picture 268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"/>
            <a:ext cx="11271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213" name="Picture 269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"/>
            <a:ext cx="11271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214" name="Picture 270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"/>
            <a:ext cx="11271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215" name="Picture 271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"/>
            <a:ext cx="11271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216" name="Picture 272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"/>
            <a:ext cx="11271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217" name="Picture 273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"/>
            <a:ext cx="11271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218" name="Picture 274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"/>
            <a:ext cx="11271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219" name="Picture 275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"/>
            <a:ext cx="11271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220" name="Picture 276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"/>
            <a:ext cx="11271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221" name="Picture 277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"/>
            <a:ext cx="11271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222" name="Text Box 278"/>
          <p:cNvSpPr txBox="1">
            <a:spLocks noChangeArrowheads="1"/>
          </p:cNvSpPr>
          <p:nvPr/>
        </p:nvSpPr>
        <p:spPr bwMode="auto">
          <a:xfrm>
            <a:off x="1066800" y="304800"/>
            <a:ext cx="8077200" cy="274638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shade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>
                <a:latin typeface="Times New Roman" pitchFamily="18" charset="0"/>
                <a:cs typeface="+mn-cs"/>
              </a:rPr>
              <a:t>ЭНЕРГЕТИЧЕСКАЯ НЕЗАВИСИМОСТЬ                                                      ЭКОЛОГИЧЕСКАЯ БЕЗОПАСНОСТЬ</a:t>
            </a:r>
          </a:p>
        </p:txBody>
      </p:sp>
    </p:spTree>
  </p:cSld>
  <p:clrMapOvr>
    <a:masterClrMapping/>
  </p:clrMapOvr>
  <p:transition spd="slow" advTm="30183">
    <p:strips dir="ld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"/>
                                        <p:tgtEl>
                                          <p:spTgt spid="33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9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4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9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"/>
                                        <p:tgtEl>
                                          <p:spTgt spid="33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65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9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9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15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9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65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9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9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15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9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9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65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9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9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15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9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9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65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9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9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15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9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9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65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9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9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15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9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9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65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9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9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115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1650"/>
                            </p:stCondLst>
                            <p:childTnLst>
                              <p:par>
                                <p:cTn id="10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15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65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3150"/>
                            </p:stCondLst>
                            <p:childTnLst>
                              <p:par>
                                <p:cTn id="1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3650"/>
                            </p:stCondLst>
                            <p:childTnLst>
                              <p:par>
                                <p:cTn id="1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150"/>
                            </p:stCondLst>
                            <p:childTnLst>
                              <p:par>
                                <p:cTn id="1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4650"/>
                            </p:stCondLst>
                            <p:childTnLst>
                              <p:par>
                                <p:cTn id="1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3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150"/>
                            </p:stCondLst>
                            <p:childTnLst>
                              <p:par>
                                <p:cTn id="1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3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3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650"/>
                            </p:stCondLst>
                            <p:childTnLst>
                              <p:par>
                                <p:cTn id="1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3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3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6150"/>
                            </p:stCondLst>
                            <p:childTnLst>
                              <p:par>
                                <p:cTn id="1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6650"/>
                            </p:stCondLst>
                            <p:childTnLst>
                              <p:par>
                                <p:cTn id="1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3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3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7150"/>
                            </p:stCondLst>
                            <p:childTnLst>
                              <p:par>
                                <p:cTn id="1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3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3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7650"/>
                            </p:stCondLst>
                            <p:childTnLst>
                              <p:par>
                                <p:cTn id="1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3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3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8150"/>
                            </p:stCondLst>
                            <p:childTnLst>
                              <p:par>
                                <p:cTn id="1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3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8650"/>
                            </p:stCondLst>
                            <p:childTnLst>
                              <p:par>
                                <p:cTn id="1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3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3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9150"/>
                            </p:stCondLst>
                            <p:childTnLst>
                              <p:par>
                                <p:cTn id="1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3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3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9650"/>
                            </p:stCondLst>
                            <p:childTnLst>
                              <p:par>
                                <p:cTn id="1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3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3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150"/>
                            </p:stCondLst>
                            <p:childTnLst>
                              <p:par>
                                <p:cTn id="1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3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3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650"/>
                            </p:stCondLst>
                            <p:childTnLst>
                              <p:par>
                                <p:cTn id="1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3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3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1150"/>
                            </p:stCondLst>
                            <p:childTnLst>
                              <p:par>
                                <p:cTn id="1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3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39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1650"/>
                            </p:stCondLst>
                            <p:childTnLst>
                              <p:par>
                                <p:cTn id="20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39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39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150"/>
                            </p:stCondLst>
                            <p:childTnLst>
                              <p:par>
                                <p:cTn id="20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339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339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2650"/>
                            </p:stCondLst>
                            <p:childTnLst>
                              <p:par>
                                <p:cTn id="2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339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339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3150"/>
                            </p:stCondLst>
                            <p:childTnLst>
                              <p:par>
                                <p:cTn id="2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339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339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3650"/>
                            </p:stCondLst>
                            <p:childTnLst>
                              <p:par>
                                <p:cTn id="2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339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339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4150"/>
                            </p:stCondLst>
                            <p:childTnLst>
                              <p:par>
                                <p:cTn id="2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39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33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4650"/>
                            </p:stCondLst>
                            <p:childTnLst>
                              <p:par>
                                <p:cTn id="2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339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339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5150"/>
                            </p:stCondLst>
                            <p:childTnLst>
                              <p:par>
                                <p:cTn id="2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339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33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5650"/>
                            </p:stCondLst>
                            <p:childTnLst>
                              <p:par>
                                <p:cTn id="2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33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33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6150"/>
                            </p:stCondLst>
                            <p:childTnLst>
                              <p:par>
                                <p:cTn id="2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33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33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6650"/>
                            </p:stCondLst>
                            <p:childTnLst>
                              <p:par>
                                <p:cTn id="2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33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33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7150"/>
                            </p:stCondLst>
                            <p:childTnLst>
                              <p:par>
                                <p:cTn id="2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33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33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7650"/>
                            </p:stCondLst>
                            <p:childTnLst>
                              <p:par>
                                <p:cTn id="2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33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33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8150"/>
                            </p:stCondLst>
                            <p:childTnLst>
                              <p:par>
                                <p:cTn id="2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33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33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8650"/>
                            </p:stCondLst>
                            <p:childTnLst>
                              <p:par>
                                <p:cTn id="2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3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33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39150"/>
                            </p:stCondLst>
                            <p:childTnLst>
                              <p:par>
                                <p:cTn id="2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339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339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9650"/>
                            </p:stCondLst>
                            <p:childTnLst>
                              <p:par>
                                <p:cTn id="2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339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339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40150"/>
                            </p:stCondLst>
                            <p:childTnLst>
                              <p:par>
                                <p:cTn id="2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339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339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40650"/>
                            </p:stCondLst>
                            <p:childTnLst>
                              <p:par>
                                <p:cTn id="2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339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339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1150"/>
                            </p:stCondLst>
                            <p:childTnLst>
                              <p:par>
                                <p:cTn id="2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339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339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41650"/>
                            </p:stCondLst>
                            <p:childTnLst>
                              <p:par>
                                <p:cTn id="30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339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339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2150"/>
                            </p:stCondLst>
                            <p:childTnLst>
                              <p:par>
                                <p:cTn id="30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339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339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2650"/>
                            </p:stCondLst>
                            <p:childTnLst>
                              <p:par>
                                <p:cTn id="3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339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339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43150"/>
                            </p:stCondLst>
                            <p:childTnLst>
                              <p:par>
                                <p:cTn id="3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339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339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3650"/>
                            </p:stCondLst>
                            <p:childTnLst>
                              <p:par>
                                <p:cTn id="3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339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339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4150"/>
                            </p:stCondLst>
                            <p:childTnLst>
                              <p:par>
                                <p:cTn id="3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339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339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44650"/>
                            </p:stCondLst>
                            <p:childTnLst>
                              <p:par>
                                <p:cTn id="3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339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339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45150"/>
                            </p:stCondLst>
                            <p:childTnLst>
                              <p:par>
                                <p:cTn id="3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33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33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45650"/>
                            </p:stCondLst>
                            <p:childTnLst>
                              <p:par>
                                <p:cTn id="3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339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339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6150"/>
                            </p:stCondLst>
                            <p:childTnLst>
                              <p:par>
                                <p:cTn id="3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33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33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46650"/>
                            </p:stCondLst>
                            <p:childTnLst>
                              <p:par>
                                <p:cTn id="3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33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33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47150"/>
                            </p:stCondLst>
                            <p:childTnLst>
                              <p:par>
                                <p:cTn id="3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33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33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47650"/>
                            </p:stCondLst>
                            <p:childTnLst>
                              <p:par>
                                <p:cTn id="3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339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3" dur="500" fill="hold"/>
                                        <p:tgtEl>
                                          <p:spTgt spid="33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8150"/>
                            </p:stCondLst>
                            <p:childTnLst>
                              <p:par>
                                <p:cTn id="36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0" fill="hold"/>
                                        <p:tgtEl>
                                          <p:spTgt spid="339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0" fill="hold"/>
                                        <p:tgtEl>
                                          <p:spTgt spid="339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53150"/>
                            </p:stCondLst>
                            <p:childTnLst>
                              <p:par>
                                <p:cTn id="37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339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33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3650"/>
                            </p:stCondLst>
                            <p:childTnLst>
                              <p:par>
                                <p:cTn id="37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0" fill="hold"/>
                                        <p:tgtEl>
                                          <p:spTgt spid="339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0" fill="hold"/>
                                        <p:tgtEl>
                                          <p:spTgt spid="339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8650"/>
                            </p:stCondLst>
                            <p:childTnLst>
                              <p:par>
                                <p:cTn id="3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2" dur="500"/>
                                        <p:tgtEl>
                                          <p:spTgt spid="33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59150"/>
                            </p:stCondLst>
                            <p:childTnLst>
                              <p:par>
                                <p:cTn id="3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6" dur="500"/>
                                        <p:tgtEl>
                                          <p:spTgt spid="33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59650"/>
                            </p:stCondLst>
                            <p:childTnLst>
                              <p:par>
                                <p:cTn id="38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339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339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60150"/>
                            </p:stCondLst>
                            <p:childTnLst>
                              <p:par>
                                <p:cTn id="39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339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339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339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339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61150"/>
                            </p:stCondLst>
                            <p:childTnLst>
                              <p:par>
                                <p:cTn id="40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2" dur="5000" fill="hold"/>
                                        <p:tgtEl>
                                          <p:spTgt spid="33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3" dur="5000" fill="hold"/>
                                        <p:tgtEl>
                                          <p:spTgt spid="33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66150"/>
                            </p:stCondLst>
                            <p:childTnLst>
                              <p:par>
                                <p:cTn id="40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0" fill="hold"/>
                                        <p:tgtEl>
                                          <p:spTgt spid="339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0" fill="hold"/>
                                        <p:tgtEl>
                                          <p:spTgt spid="339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71150"/>
                            </p:stCondLst>
                            <p:childTnLst>
                              <p:par>
                                <p:cTn id="41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2" dur="5000" fill="hold"/>
                                        <p:tgtEl>
                                          <p:spTgt spid="339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3" dur="5000" fill="hold"/>
                                        <p:tgtEl>
                                          <p:spTgt spid="339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76150"/>
                            </p:stCondLst>
                            <p:childTnLst>
                              <p:par>
                                <p:cTn id="4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7" dur="5000" fill="hold"/>
                                        <p:tgtEl>
                                          <p:spTgt spid="33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8" dur="5000" fill="hold"/>
                                        <p:tgtEl>
                                          <p:spTgt spid="33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81150"/>
                            </p:stCondLst>
                            <p:childTnLst>
                              <p:par>
                                <p:cTn id="4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2" dur="5000" fill="hold"/>
                                        <p:tgtEl>
                                          <p:spTgt spid="33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3" dur="5000" fill="hold"/>
                                        <p:tgtEl>
                                          <p:spTgt spid="33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86150"/>
                            </p:stCondLst>
                            <p:childTnLst>
                              <p:par>
                                <p:cTn id="4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0" fill="hold"/>
                                        <p:tgtEl>
                                          <p:spTgt spid="33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500" fill="hold"/>
                                        <p:tgtEl>
                                          <p:spTgt spid="33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86650"/>
                            </p:stCondLst>
                            <p:childTnLst>
                              <p:par>
                                <p:cTn id="43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0" fill="hold"/>
                                        <p:tgtEl>
                                          <p:spTgt spid="33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0" fill="hold"/>
                                        <p:tgtEl>
                                          <p:spTgt spid="33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91650"/>
                            </p:stCondLst>
                            <p:childTnLst>
                              <p:par>
                                <p:cTn id="435" presetID="19" presetClass="entr" presetSubtype="1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00" fill="hold"/>
                                        <p:tgtEl>
                                          <p:spTgt spid="33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0" fill="hold"/>
                                        <p:tgtEl>
                                          <p:spTgt spid="33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autoUpdateAnimBg="0"/>
      <p:bldP spid="338948" grpId="0" autoUpdateAnimBg="0"/>
      <p:bldP spid="339141" grpId="0" animBg="1" autoUpdateAnimBg="0"/>
      <p:bldP spid="339142" grpId="0" animBg="1" autoUpdateAnimBg="0"/>
      <p:bldP spid="339143" grpId="0" animBg="1" autoUpdateAnimBg="0"/>
      <p:bldP spid="339144" grpId="0" animBg="1" autoUpdateAnimBg="0"/>
      <p:bldP spid="339145" grpId="0" autoUpdateAnimBg="0"/>
      <p:bldP spid="339146" grpId="0" autoUpdateAnimBg="0"/>
      <p:bldP spid="339147" grpId="0" autoUpdateAnimBg="0"/>
      <p:bldP spid="339148" grpId="0" autoUpdateAnimBg="0"/>
      <p:bldP spid="339149" grpId="0" autoUpdateAnimBg="0"/>
      <p:bldP spid="339150" grpId="0" autoUpdateAnimBg="0"/>
      <p:bldP spid="339151" grpId="0" autoUpdateAnimBg="0"/>
      <p:bldP spid="339152" grpId="0" autoUpdateAnimBg="0"/>
      <p:bldP spid="339153" grpId="0" autoUpdateAnimBg="0"/>
      <p:bldP spid="339154" grpId="0" autoUpdateAnimBg="0"/>
      <p:bldP spid="339155" grpId="0" autoUpdateAnimBg="0"/>
      <p:bldP spid="339156" grpId="0" autoUpdateAnimBg="0"/>
      <p:bldP spid="339157" grpId="0" autoUpdateAnimBg="0"/>
      <p:bldP spid="339158" grpId="0" autoUpdateAnimBg="0"/>
      <p:bldP spid="339159" grpId="0" autoUpdateAnimBg="0"/>
      <p:bldP spid="339160" grpId="0" autoUpdateAnimBg="0"/>
      <p:bldP spid="339161" grpId="0" autoUpdateAnimBg="0"/>
      <p:bldP spid="339162" grpId="0" autoUpdateAnimBg="0"/>
      <p:bldP spid="339163" grpId="0" autoUpdateAnimBg="0"/>
      <p:bldP spid="339164" grpId="0" autoUpdateAnimBg="0"/>
      <p:bldP spid="339165" grpId="0" autoUpdateAnimBg="0"/>
      <p:bldP spid="339166" grpId="0" autoUpdateAnimBg="0"/>
      <p:bldP spid="339167" grpId="0" autoUpdateAnimBg="0"/>
      <p:bldP spid="339168" grpId="0" autoUpdateAnimBg="0"/>
      <p:bldP spid="339169" grpId="0" autoUpdateAnimBg="0"/>
      <p:bldP spid="339171" grpId="0" autoUpdateAnimBg="0"/>
      <p:bldP spid="339172" grpId="0" autoUpdateAnimBg="0"/>
      <p:bldP spid="339173" grpId="0" autoUpdateAnimBg="0"/>
      <p:bldP spid="339174" grpId="0" autoUpdateAnimBg="0"/>
      <p:bldP spid="339175" grpId="0" autoUpdateAnimBg="0"/>
      <p:bldP spid="339176" grpId="0" autoUpdateAnimBg="0"/>
      <p:bldP spid="339177" grpId="0" autoUpdateAnimBg="0"/>
      <p:bldP spid="339178" grpId="0" autoUpdateAnimBg="0"/>
      <p:bldP spid="339179" grpId="0" autoUpdateAnimBg="0"/>
      <p:bldP spid="339180" grpId="0" autoUpdateAnimBg="0"/>
      <p:bldP spid="339181" grpId="0" autoUpdateAnimBg="0"/>
      <p:bldP spid="339182" grpId="0" autoUpdateAnimBg="0"/>
      <p:bldP spid="339183" grpId="0" autoUpdateAnimBg="0"/>
      <p:bldP spid="339184" grpId="0" autoUpdateAnimBg="0"/>
      <p:bldP spid="339185" grpId="0" autoUpdateAnimBg="0"/>
      <p:bldP spid="339186" grpId="0" autoUpdateAnimBg="0"/>
      <p:bldP spid="339187" grpId="0" autoUpdateAnimBg="0"/>
      <p:bldP spid="339188" grpId="0" autoUpdateAnimBg="0"/>
      <p:bldP spid="339189" grpId="0" autoUpdateAnimBg="0"/>
      <p:bldP spid="339190" grpId="0" autoUpdateAnimBg="0"/>
      <p:bldP spid="339191" grpId="0" autoUpdateAnimBg="0"/>
      <p:bldP spid="339192" grpId="0" autoUpdateAnimBg="0"/>
      <p:bldP spid="339193" grpId="0" autoUpdateAnimBg="0"/>
      <p:bldP spid="339194" grpId="0" autoUpdateAnimBg="0"/>
      <p:bldP spid="339195" grpId="0" autoUpdateAnimBg="0"/>
      <p:bldP spid="339196" grpId="0" autoUpdateAnimBg="0"/>
      <p:bldP spid="339197" grpId="0" autoUpdateAnimBg="0"/>
      <p:bldP spid="339198" grpId="0" autoUpdateAnimBg="0"/>
      <p:bldP spid="339199" grpId="0" autoUpdateAnimBg="0"/>
      <p:bldP spid="339200" grpId="0" autoUpdateAnimBg="0"/>
      <p:bldP spid="339201" grpId="0" autoUpdateAnimBg="0"/>
      <p:bldP spid="339202" grpId="0" autoUpdateAnimBg="0"/>
      <p:bldP spid="339203" grpId="0" autoUpdateAnimBg="0"/>
      <p:bldP spid="339204" grpId="0" autoUpdateAnimBg="0"/>
      <p:bldP spid="339205" grpId="0" autoUpdateAnimBg="0"/>
      <p:bldP spid="339206" grpId="0" autoUpdateAnimBg="0"/>
      <p:bldP spid="339207" grpId="0" autoUpdateAnimBg="0"/>
      <p:bldP spid="339222" grpId="0" build="p" autoUpdateAnimBg="0" advAuto="5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Text Box 2"/>
          <p:cNvSpPr txBox="1">
            <a:spLocks noChangeArrowheads="1"/>
          </p:cNvSpPr>
          <p:nvPr/>
        </p:nvSpPr>
        <p:spPr bwMode="auto">
          <a:xfrm>
            <a:off x="0" y="533400"/>
            <a:ext cx="9144000" cy="6797675"/>
          </a:xfrm>
          <a:prstGeom prst="rect">
            <a:avLst/>
          </a:prstGeom>
          <a:gradFill rotWithShape="0">
            <a:gsLst>
              <a:gs pos="0">
                <a:srgbClr val="8D2353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0">
                <a:latin typeface="Times New Roman" pitchFamily="18" charset="0"/>
              </a:rPr>
              <a:t>Каталог фирмы </a:t>
            </a:r>
            <a:r>
              <a:rPr lang="en-US" sz="4000" b="0">
                <a:latin typeface="Times New Roman" pitchFamily="18" charset="0"/>
              </a:rPr>
              <a:t>Capstone Turbine Corporation </a:t>
            </a:r>
            <a:r>
              <a:rPr lang="ru-RU" sz="4000" b="0">
                <a:latin typeface="Times New Roman" pitchFamily="18" charset="0"/>
              </a:rPr>
              <a:t>содержит более 60 вариантов исполнения микротурбины, различающихся значениями 9 признаков комплектации, сочетание которых определяет конкретное изделие. </a:t>
            </a:r>
          </a:p>
          <a:p>
            <a:pPr>
              <a:spcBef>
                <a:spcPct val="50000"/>
              </a:spcBef>
            </a:pPr>
            <a:r>
              <a:rPr lang="ru-RU" sz="4000" b="0">
                <a:latin typeface="Times New Roman" pitchFamily="18" charset="0"/>
              </a:rPr>
              <a:t>Такое разнообразие вариантов призвано удовлетворить запросы самых широких слоёв потребителей.</a:t>
            </a:r>
          </a:p>
          <a:p>
            <a:pPr>
              <a:spcBef>
                <a:spcPct val="50000"/>
              </a:spcBef>
            </a:pPr>
            <a:endParaRPr lang="ru-RU" sz="4000" b="0">
              <a:latin typeface="Times New Roman" pitchFamily="18" charset="0"/>
            </a:endParaRPr>
          </a:p>
        </p:txBody>
      </p:sp>
      <p:sp>
        <p:nvSpPr>
          <p:cNvPr id="349187" name="Rectangle 3"/>
          <p:cNvSpPr>
            <a:spLocks noChangeArrowheads="1"/>
          </p:cNvSpPr>
          <p:nvPr/>
        </p:nvSpPr>
        <p:spPr bwMode="auto">
          <a:xfrm>
            <a:off x="0" y="0"/>
            <a:ext cx="9144000" cy="582613"/>
          </a:xfrm>
          <a:prstGeom prst="rect">
            <a:avLst/>
          </a:prstGeom>
          <a:gradFill rotWithShape="0">
            <a:gsLst>
              <a:gs pos="0">
                <a:srgbClr val="777777"/>
              </a:gs>
              <a:gs pos="50000">
                <a:srgbClr val="8C0619"/>
              </a:gs>
              <a:gs pos="100000">
                <a:srgbClr val="777777"/>
              </a:gs>
            </a:gsLst>
            <a:lin ang="5400000" scaled="1"/>
          </a:gradFill>
          <a:ln w="63500">
            <a:solidFill>
              <a:srgbClr val="BC082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     ВАРИАНТЫ ИСПОЛНЕНИЯ /КОМПЛЕКТАЦИИ/</a:t>
            </a:r>
          </a:p>
        </p:txBody>
      </p:sp>
      <p:pic>
        <p:nvPicPr>
          <p:cNvPr id="33796" name="Picture 4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334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334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334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334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334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334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334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195" name="Picture 11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334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7300">
    <p:split orient="vert" dir="in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3491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3491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91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4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918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918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9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9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9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9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9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9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9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9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6" grpId="0" build="p" animBg="1" autoUpdateAnimBg="0" advAuto="0"/>
      <p:bldP spid="34918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1026" descr="+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04800"/>
            <a:ext cx="1127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5027" name="Text Box 1027"/>
          <p:cNvSpPr txBox="1">
            <a:spLocks noChangeArrowheads="1"/>
          </p:cNvSpPr>
          <p:nvPr/>
        </p:nvSpPr>
        <p:spPr bwMode="auto">
          <a:xfrm>
            <a:off x="1588" y="2095500"/>
            <a:ext cx="9142412" cy="4760913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5000">
                <a:srgbClr val="FF0000"/>
              </a:gs>
              <a:gs pos="17500">
                <a:srgbClr val="BA0066"/>
              </a:gs>
              <a:gs pos="35001">
                <a:srgbClr val="66008F"/>
              </a:gs>
              <a:gs pos="50000">
                <a:srgbClr val="000082"/>
              </a:gs>
              <a:gs pos="64999">
                <a:srgbClr val="66008F"/>
              </a:gs>
              <a:gs pos="82500">
                <a:srgbClr val="BA0066"/>
              </a:gs>
              <a:gs pos="95000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latin typeface="Times New Roman" pitchFamily="18" charset="0"/>
              </a:rPr>
              <a:t>Надёжное и качественное, экономичное и экологически чистое снабжение электроэнергией-проблема, решение которой уже сейчас ищут многие российские потребители. </a:t>
            </a:r>
          </a:p>
          <a:p>
            <a:pPr>
              <a:spcBef>
                <a:spcPct val="50000"/>
              </a:spcBef>
            </a:pPr>
            <a:r>
              <a:rPr lang="ru-RU" sz="3600">
                <a:latin typeface="Times New Roman" pitchFamily="18" charset="0"/>
              </a:rPr>
              <a:t>И если условия и потребности у каждого из них могут быть разные, то ПРОБЛЕМА на ВСЕХ ОДНА!</a:t>
            </a:r>
          </a:p>
        </p:txBody>
      </p:sp>
      <p:sp>
        <p:nvSpPr>
          <p:cNvPr id="385028" name="AutoShape 1028"/>
          <p:cNvSpPr>
            <a:spLocks noChangeArrowheads="1"/>
          </p:cNvSpPr>
          <p:nvPr/>
        </p:nvSpPr>
        <p:spPr bwMode="auto">
          <a:xfrm>
            <a:off x="6781800" y="4419600"/>
            <a:ext cx="9144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5029" name="AutoShape 1029"/>
          <p:cNvSpPr>
            <a:spLocks noChangeArrowheads="1"/>
          </p:cNvSpPr>
          <p:nvPr/>
        </p:nvSpPr>
        <p:spPr bwMode="auto">
          <a:xfrm>
            <a:off x="7010400" y="4800600"/>
            <a:ext cx="9144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2" name="AutoShape 1030"/>
          <p:cNvSpPr>
            <a:spLocks noChangeArrowheads="1"/>
          </p:cNvSpPr>
          <p:nvPr/>
        </p:nvSpPr>
        <p:spPr bwMode="auto">
          <a:xfrm>
            <a:off x="2895600" y="1524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3" name="AutoShape 1031"/>
          <p:cNvSpPr>
            <a:spLocks noChangeArrowheads="1"/>
          </p:cNvSpPr>
          <p:nvPr/>
        </p:nvSpPr>
        <p:spPr bwMode="auto">
          <a:xfrm>
            <a:off x="4191000" y="16002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5032" name="AutoShape 1032"/>
          <p:cNvSpPr>
            <a:spLocks noChangeArrowheads="1"/>
          </p:cNvSpPr>
          <p:nvPr/>
        </p:nvSpPr>
        <p:spPr bwMode="auto">
          <a:xfrm>
            <a:off x="8229600" y="5943600"/>
            <a:ext cx="914400" cy="9144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5" name="AutoShape 1033"/>
          <p:cNvSpPr>
            <a:spLocks noChangeArrowheads="1"/>
          </p:cNvSpPr>
          <p:nvPr/>
        </p:nvSpPr>
        <p:spPr bwMode="auto">
          <a:xfrm>
            <a:off x="533400" y="1143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6" name="AutoShape 1034"/>
          <p:cNvSpPr>
            <a:spLocks noChangeArrowheads="1"/>
          </p:cNvSpPr>
          <p:nvPr/>
        </p:nvSpPr>
        <p:spPr bwMode="auto">
          <a:xfrm>
            <a:off x="5562600" y="16764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7" name="AutoShape 1035"/>
          <p:cNvSpPr>
            <a:spLocks noChangeArrowheads="1"/>
          </p:cNvSpPr>
          <p:nvPr/>
        </p:nvSpPr>
        <p:spPr bwMode="auto">
          <a:xfrm>
            <a:off x="685800" y="1371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5036" name="AutoShape 1036"/>
          <p:cNvSpPr>
            <a:spLocks noChangeArrowheads="1"/>
          </p:cNvSpPr>
          <p:nvPr/>
        </p:nvSpPr>
        <p:spPr bwMode="auto">
          <a:xfrm>
            <a:off x="1219200" y="1143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5037" name="AutoShape 1037"/>
          <p:cNvSpPr>
            <a:spLocks noChangeArrowheads="1"/>
          </p:cNvSpPr>
          <p:nvPr/>
        </p:nvSpPr>
        <p:spPr bwMode="auto">
          <a:xfrm>
            <a:off x="4572000" y="16764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5038" name="AutoShape 1038"/>
          <p:cNvSpPr>
            <a:spLocks noChangeArrowheads="1"/>
          </p:cNvSpPr>
          <p:nvPr/>
        </p:nvSpPr>
        <p:spPr bwMode="auto">
          <a:xfrm>
            <a:off x="990600" y="12954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5039" name="AutoShape 1039"/>
          <p:cNvSpPr>
            <a:spLocks noChangeArrowheads="1"/>
          </p:cNvSpPr>
          <p:nvPr/>
        </p:nvSpPr>
        <p:spPr bwMode="auto">
          <a:xfrm>
            <a:off x="4800600" y="6172200"/>
            <a:ext cx="914400" cy="4572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2" name="AutoShape 1040"/>
          <p:cNvSpPr>
            <a:spLocks noChangeArrowheads="1"/>
          </p:cNvSpPr>
          <p:nvPr/>
        </p:nvSpPr>
        <p:spPr bwMode="auto">
          <a:xfrm>
            <a:off x="5867400" y="16764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AutoShape 1041"/>
          <p:cNvSpPr>
            <a:spLocks noChangeArrowheads="1"/>
          </p:cNvSpPr>
          <p:nvPr/>
        </p:nvSpPr>
        <p:spPr bwMode="auto">
          <a:xfrm>
            <a:off x="4267200" y="1752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4" name="AutoShape 1042"/>
          <p:cNvSpPr>
            <a:spLocks noChangeArrowheads="1"/>
          </p:cNvSpPr>
          <p:nvPr/>
        </p:nvSpPr>
        <p:spPr bwMode="auto">
          <a:xfrm>
            <a:off x="3352800" y="16002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5" name="AutoShape 1043"/>
          <p:cNvSpPr>
            <a:spLocks noChangeArrowheads="1"/>
          </p:cNvSpPr>
          <p:nvPr/>
        </p:nvSpPr>
        <p:spPr bwMode="auto">
          <a:xfrm>
            <a:off x="1828800" y="1524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5044" name="AutoShape 1044"/>
          <p:cNvSpPr>
            <a:spLocks noChangeArrowheads="1"/>
          </p:cNvSpPr>
          <p:nvPr/>
        </p:nvSpPr>
        <p:spPr bwMode="auto">
          <a:xfrm>
            <a:off x="8228013" y="4800600"/>
            <a:ext cx="914400" cy="3556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06DCDC"/>
              </a:gs>
              <a:gs pos="100000">
                <a:srgbClr val="B8103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5045" name="AutoShape 1045"/>
          <p:cNvSpPr>
            <a:spLocks noChangeArrowheads="1"/>
          </p:cNvSpPr>
          <p:nvPr/>
        </p:nvSpPr>
        <p:spPr bwMode="auto">
          <a:xfrm>
            <a:off x="8229600" y="1600200"/>
            <a:ext cx="914400" cy="4572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8" name="AutoShape 1046"/>
          <p:cNvSpPr>
            <a:spLocks noChangeArrowheads="1"/>
          </p:cNvSpPr>
          <p:nvPr/>
        </p:nvSpPr>
        <p:spPr bwMode="auto">
          <a:xfrm>
            <a:off x="5029200" y="1752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9" name="AutoShape 1047"/>
          <p:cNvSpPr>
            <a:spLocks noChangeArrowheads="1"/>
          </p:cNvSpPr>
          <p:nvPr/>
        </p:nvSpPr>
        <p:spPr bwMode="auto">
          <a:xfrm>
            <a:off x="2514600" y="16002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5048" name="AutoShape 1048"/>
          <p:cNvSpPr>
            <a:spLocks noChangeArrowheads="1"/>
          </p:cNvSpPr>
          <p:nvPr/>
        </p:nvSpPr>
        <p:spPr bwMode="auto">
          <a:xfrm>
            <a:off x="0" y="1524000"/>
            <a:ext cx="914400" cy="409575"/>
          </a:xfrm>
          <a:prstGeom prst="star4">
            <a:avLst>
              <a:gd name="adj" fmla="val 12500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5049" name="AutoShape 1049"/>
          <p:cNvSpPr>
            <a:spLocks noChangeArrowheads="1"/>
          </p:cNvSpPr>
          <p:nvPr/>
        </p:nvSpPr>
        <p:spPr bwMode="auto">
          <a:xfrm>
            <a:off x="5867400" y="4800600"/>
            <a:ext cx="914400" cy="346075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4842" name="AutoShape 1050"/>
          <p:cNvSpPr>
            <a:spLocks noChangeArrowheads="1"/>
          </p:cNvSpPr>
          <p:nvPr/>
        </p:nvSpPr>
        <p:spPr bwMode="auto">
          <a:xfrm>
            <a:off x="8229600" y="12954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43" name="AutoShape 1051"/>
          <p:cNvSpPr>
            <a:spLocks noChangeArrowheads="1"/>
          </p:cNvSpPr>
          <p:nvPr/>
        </p:nvSpPr>
        <p:spPr bwMode="auto">
          <a:xfrm>
            <a:off x="8610600" y="12192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44" name="AutoShape 1052"/>
          <p:cNvSpPr>
            <a:spLocks noChangeArrowheads="1"/>
          </p:cNvSpPr>
          <p:nvPr/>
        </p:nvSpPr>
        <p:spPr bwMode="auto">
          <a:xfrm>
            <a:off x="7086600" y="18288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45" name="AutoShape 1053"/>
          <p:cNvSpPr>
            <a:spLocks noChangeArrowheads="1"/>
          </p:cNvSpPr>
          <p:nvPr/>
        </p:nvSpPr>
        <p:spPr bwMode="auto">
          <a:xfrm>
            <a:off x="2133600" y="16002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46" name="AutoShape 1054"/>
          <p:cNvSpPr>
            <a:spLocks noChangeArrowheads="1"/>
          </p:cNvSpPr>
          <p:nvPr/>
        </p:nvSpPr>
        <p:spPr bwMode="auto">
          <a:xfrm>
            <a:off x="7086600" y="14478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47" name="AutoShape 1055"/>
          <p:cNvSpPr>
            <a:spLocks noChangeArrowheads="1"/>
          </p:cNvSpPr>
          <p:nvPr/>
        </p:nvSpPr>
        <p:spPr bwMode="auto">
          <a:xfrm>
            <a:off x="4038600" y="16002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48" name="AutoShape 1056"/>
          <p:cNvSpPr>
            <a:spLocks noChangeArrowheads="1"/>
          </p:cNvSpPr>
          <p:nvPr/>
        </p:nvSpPr>
        <p:spPr bwMode="auto">
          <a:xfrm>
            <a:off x="6629400" y="16002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49" name="AutoShape 1057"/>
          <p:cNvSpPr>
            <a:spLocks noChangeArrowheads="1"/>
          </p:cNvSpPr>
          <p:nvPr/>
        </p:nvSpPr>
        <p:spPr bwMode="auto">
          <a:xfrm>
            <a:off x="1447800" y="1371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50" name="AutoShape 1058"/>
          <p:cNvSpPr>
            <a:spLocks noChangeArrowheads="1"/>
          </p:cNvSpPr>
          <p:nvPr/>
        </p:nvSpPr>
        <p:spPr bwMode="auto">
          <a:xfrm>
            <a:off x="3657600" y="1524000"/>
            <a:ext cx="1524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5059" name="AutoShape 1059"/>
          <p:cNvSpPr>
            <a:spLocks noChangeArrowheads="1"/>
          </p:cNvSpPr>
          <p:nvPr/>
        </p:nvSpPr>
        <p:spPr bwMode="auto">
          <a:xfrm>
            <a:off x="7620000" y="3886200"/>
            <a:ext cx="914400" cy="511175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D41240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5060" name="AutoShape 1060"/>
          <p:cNvSpPr>
            <a:spLocks noChangeArrowheads="1"/>
          </p:cNvSpPr>
          <p:nvPr/>
        </p:nvSpPr>
        <p:spPr bwMode="auto">
          <a:xfrm>
            <a:off x="4267200" y="0"/>
            <a:ext cx="914400" cy="228600"/>
          </a:xfrm>
          <a:prstGeom prst="star4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5061" name="Text Box 1061"/>
          <p:cNvSpPr txBox="1">
            <a:spLocks noChangeArrowheads="1"/>
          </p:cNvSpPr>
          <p:nvPr/>
        </p:nvSpPr>
        <p:spPr bwMode="auto">
          <a:xfrm>
            <a:off x="304800" y="0"/>
            <a:ext cx="861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i="1" u="sng">
                <a:latin typeface="Lucida Sans Unicode" pitchFamily="34" charset="0"/>
              </a:rPr>
              <a:t>Энергетическая независимость                      Экологическая безопасность</a:t>
            </a:r>
          </a:p>
        </p:txBody>
      </p:sp>
      <p:sp>
        <p:nvSpPr>
          <p:cNvPr id="34854" name="AutoShape 1062"/>
          <p:cNvSpPr>
            <a:spLocks noChangeArrowheads="1"/>
          </p:cNvSpPr>
          <p:nvPr/>
        </p:nvSpPr>
        <p:spPr bwMode="auto">
          <a:xfrm>
            <a:off x="7848600" y="1371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55" name="AutoShape 1063"/>
          <p:cNvSpPr>
            <a:spLocks noChangeArrowheads="1"/>
          </p:cNvSpPr>
          <p:nvPr/>
        </p:nvSpPr>
        <p:spPr bwMode="auto">
          <a:xfrm>
            <a:off x="6629400" y="19812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56" name="AutoShape 1064"/>
          <p:cNvSpPr>
            <a:spLocks noChangeArrowheads="1"/>
          </p:cNvSpPr>
          <p:nvPr/>
        </p:nvSpPr>
        <p:spPr bwMode="auto">
          <a:xfrm>
            <a:off x="6096000" y="16764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57" name="AutoShape 1065"/>
          <p:cNvSpPr>
            <a:spLocks noChangeArrowheads="1"/>
          </p:cNvSpPr>
          <p:nvPr/>
        </p:nvSpPr>
        <p:spPr bwMode="auto">
          <a:xfrm>
            <a:off x="5257800" y="1752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58" name="Rectangle 1066"/>
          <p:cNvSpPr>
            <a:spLocks noChangeArrowheads="1"/>
          </p:cNvSpPr>
          <p:nvPr/>
        </p:nvSpPr>
        <p:spPr bwMode="auto">
          <a:xfrm>
            <a:off x="1449388" y="381000"/>
            <a:ext cx="7693025" cy="946150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Необходимость,    продиктованная   </a:t>
            </a:r>
            <a:br>
              <a:rPr lang="ru-RU" sz="28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                                                                   временем</a:t>
            </a:r>
          </a:p>
        </p:txBody>
      </p:sp>
    </p:spTree>
  </p:cSld>
  <p:clrMapOvr>
    <a:masterClrMapping/>
  </p:clrMapOvr>
  <p:transition spd="slow" advTm="7290">
    <p:split orient="vert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50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" fill="hold"/>
                                        <p:tgtEl>
                                          <p:spTgt spid="38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" fill="hold"/>
                                        <p:tgtEl>
                                          <p:spTgt spid="38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400"/>
                            </p:stCondLst>
                            <p:childTnLst>
                              <p:par>
                                <p:cTn id="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9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5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5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4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5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5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9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5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5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4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5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5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9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5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5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4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9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4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900"/>
                            </p:stCondLst>
                            <p:childTnLst>
                              <p:par>
                                <p:cTn id="8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38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38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9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8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 build="p" animBg="1" autoUpdateAnimBg="0" advAuto="0"/>
      <p:bldP spid="385028" grpId="0" animBg="1"/>
      <p:bldP spid="385029" grpId="0" animBg="1"/>
      <p:bldP spid="385032" grpId="0" animBg="1"/>
      <p:bldP spid="385036" grpId="0" animBg="1"/>
      <p:bldP spid="385037" grpId="0" animBg="1"/>
      <p:bldP spid="385038" grpId="0" animBg="1"/>
      <p:bldP spid="385039" grpId="0" animBg="1"/>
      <p:bldP spid="385044" grpId="0" animBg="1"/>
      <p:bldP spid="385045" grpId="0" animBg="1"/>
      <p:bldP spid="385048" grpId="0" animBg="1"/>
      <p:bldP spid="385049" grpId="0" animBg="1"/>
      <p:bldP spid="385059" grpId="0" animBg="1"/>
      <p:bldP spid="385060" grpId="0" animBg="1"/>
      <p:bldP spid="38506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686800" cy="3048000"/>
          </a:xfr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Arial Black" pitchFamily="34" charset="0"/>
              </a:rPr>
              <a:t>ВЫВОДЫ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352800"/>
            <a:ext cx="9336088" cy="4038600"/>
          </a:xfrm>
          <a:gradFill rotWithShape="0">
            <a:gsLst>
              <a:gs pos="0">
                <a:srgbClr val="B40000"/>
              </a:gs>
              <a:gs pos="100000">
                <a:srgbClr val="390000"/>
              </a:gs>
            </a:gsLst>
            <a:path path="rect">
              <a:fillToRect r="100000" b="100000"/>
            </a:path>
          </a:gradFill>
          <a:ln w="19050">
            <a:solidFill>
              <a:srgbClr val="FF0000"/>
            </a:solidFill>
          </a:ln>
        </p:spPr>
        <p:txBody>
          <a:bodyPr/>
          <a:lstStyle/>
          <a:p>
            <a:pPr algn="l" eaLnBrk="1" hangingPunct="1"/>
            <a:r>
              <a:rPr lang="en-US" sz="2000" b="1" smtClean="0">
                <a:latin typeface="Garamond" pitchFamily="18" charset="0"/>
              </a:rPr>
              <a:t>“</a:t>
            </a:r>
            <a:r>
              <a:rPr lang="ru-RU" sz="2000" b="1" smtClean="0">
                <a:latin typeface="Garamond" pitchFamily="18" charset="0"/>
              </a:rPr>
              <a:t>Если её назначение вырабатывать электроэнергию, то причём тогда,-спросите Вы, и будете правы</a:t>
            </a:r>
            <a:r>
              <a:rPr lang="en-US" sz="2000" b="1" smtClean="0">
                <a:latin typeface="Garamond" pitchFamily="18" charset="0"/>
              </a:rPr>
              <a:t>!</a:t>
            </a:r>
            <a:r>
              <a:rPr lang="ru-RU" sz="2000" b="1" smtClean="0">
                <a:latin typeface="Garamond" pitchFamily="18" charset="0"/>
              </a:rPr>
              <a:t>,- получение за счёт работы микротурбины тепловой энергии   в двукратном количестве</a:t>
            </a:r>
            <a:r>
              <a:rPr lang="en-US" sz="2000" b="1" smtClean="0">
                <a:latin typeface="Garamond" pitchFamily="18" charset="0"/>
              </a:rPr>
              <a:t>?”</a:t>
            </a:r>
            <a:r>
              <a:rPr lang="ru-RU" sz="2000" b="1" smtClean="0">
                <a:latin typeface="Garamond" pitchFamily="18" charset="0"/>
              </a:rPr>
              <a:t> </a:t>
            </a:r>
          </a:p>
          <a:p>
            <a:pPr algn="l" eaLnBrk="1" hangingPunct="1"/>
            <a:r>
              <a:rPr lang="ru-RU" sz="2000" b="1" smtClean="0">
                <a:latin typeface="Garamond" pitchFamily="18" charset="0"/>
              </a:rPr>
              <a:t>С каждого кВт развиваемой микротурбиной электрической мощности, дополнительно снимается 2 кВт тепловой мощности.                                                                                                                         Вывод напрашивается сам собой: если теперь «поймать» газоводяными теплоутилизаторами эти 2 кВт тепловой мощности и, в процессе когенерации, заставить</a:t>
            </a:r>
            <a:r>
              <a:rPr lang="en-US" sz="2000" b="1" smtClean="0">
                <a:latin typeface="Garamond" pitchFamily="18" charset="0"/>
              </a:rPr>
              <a:t> </a:t>
            </a:r>
            <a:r>
              <a:rPr lang="ru-RU" sz="2000" b="1" smtClean="0">
                <a:latin typeface="Garamond" pitchFamily="18" charset="0"/>
              </a:rPr>
              <a:t>их работать на пользу потребителя, - РЕЗУЛЬТАТ НЕ ЗАСТАВИТ СЕБЯ ДОЛГО ЖДАТЬ.          </a:t>
            </a:r>
            <a:r>
              <a:rPr lang="ru-RU" sz="2000" b="1" u="sng" smtClean="0">
                <a:latin typeface="Garamond" pitchFamily="18" charset="0"/>
              </a:rPr>
              <a:t>ЭФФЕКТИВНОСТЬ НАЛИЦО!</a:t>
            </a:r>
            <a:endParaRPr lang="en-US" sz="2000" b="1" u="sng" smtClean="0">
              <a:latin typeface="Garamond" pitchFamily="18" charset="0"/>
            </a:endParaRPr>
          </a:p>
          <a:p>
            <a:pPr algn="l" eaLnBrk="1" hangingPunct="1"/>
            <a:endParaRPr lang="ru-RU" sz="2000" b="1" u="sng" smtClean="0">
              <a:latin typeface="Garamond" pitchFamily="18" charset="0"/>
            </a:endParaRPr>
          </a:p>
          <a:p>
            <a:pPr algn="l" eaLnBrk="1" hangingPunct="1"/>
            <a:r>
              <a:rPr lang="ru-RU" smtClean="0">
                <a:latin typeface="Garamond" pitchFamily="18" charset="0"/>
              </a:rPr>
              <a:t> </a:t>
            </a:r>
          </a:p>
        </p:txBody>
      </p:sp>
      <p:sp>
        <p:nvSpPr>
          <p:cNvPr id="367620" name="Text Box 4"/>
          <p:cNvSpPr txBox="1">
            <a:spLocks noChangeArrowheads="1"/>
          </p:cNvSpPr>
          <p:nvPr/>
        </p:nvSpPr>
        <p:spPr bwMode="auto">
          <a:xfrm>
            <a:off x="0" y="0"/>
            <a:ext cx="9372600" cy="3276600"/>
          </a:xfrm>
          <a:prstGeom prst="rect">
            <a:avLst/>
          </a:prstGeom>
          <a:gradFill rotWithShape="0">
            <a:gsLst>
              <a:gs pos="0">
                <a:srgbClr val="FF3399"/>
              </a:gs>
              <a:gs pos="12500">
                <a:srgbClr val="FF6633"/>
              </a:gs>
              <a:gs pos="25000">
                <a:srgbClr val="FFFF00"/>
              </a:gs>
              <a:gs pos="37500">
                <a:srgbClr val="01A78F"/>
              </a:gs>
              <a:gs pos="50000">
                <a:srgbClr val="3366FF"/>
              </a:gs>
              <a:gs pos="62500">
                <a:srgbClr val="01A78F"/>
              </a:gs>
              <a:gs pos="75000">
                <a:srgbClr val="FFFF00"/>
              </a:gs>
              <a:gs pos="87500">
                <a:srgbClr val="FF6633"/>
              </a:gs>
              <a:gs pos="100000">
                <a:srgbClr val="FF33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4800">
                <a:solidFill>
                  <a:schemeClr val="tx2"/>
                </a:solidFill>
              </a:rPr>
              <a:t>               ВЫВОДЫ</a:t>
            </a:r>
          </a:p>
        </p:txBody>
      </p:sp>
      <p:sp>
        <p:nvSpPr>
          <p:cNvPr id="367621" name="Text Box 5"/>
          <p:cNvSpPr txBox="1">
            <a:spLocks noChangeArrowheads="1"/>
          </p:cNvSpPr>
          <p:nvPr/>
        </p:nvSpPr>
        <p:spPr bwMode="auto">
          <a:xfrm>
            <a:off x="0" y="3124200"/>
            <a:ext cx="9372600" cy="304800"/>
          </a:xfrm>
          <a:prstGeom prst="rect">
            <a:avLst/>
          </a:prstGeom>
          <a:gradFill rotWithShape="0">
            <a:gsLst>
              <a:gs pos="0">
                <a:srgbClr val="A5376E"/>
              </a:gs>
              <a:gs pos="50000">
                <a:srgbClr val="000000"/>
              </a:gs>
              <a:gs pos="100000">
                <a:srgbClr val="A5376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1800" b="0"/>
              <a:t>МИКРОТУРБИНА - парадоксальное устройство! </a:t>
            </a:r>
          </a:p>
          <a:p>
            <a:pPr>
              <a:spcBef>
                <a:spcPct val="50000"/>
              </a:spcBef>
            </a:pPr>
            <a:endParaRPr lang="ru-RU" sz="1800" b="0"/>
          </a:p>
        </p:txBody>
      </p:sp>
      <p:pic>
        <p:nvPicPr>
          <p:cNvPr id="367622" name="Picture 6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23" name="Picture 7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24" name="Picture 8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25" name="Picture 9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26" name="Picture 10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27" name="Picture 11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28" name="Picture 12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29" name="Picture 13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30" name="Picture 14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31" name="Picture 15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32" name="Picture 16" descr="Juvenile Hall C60 3-pac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914400"/>
            <a:ext cx="3336925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33" name="Picture 17" descr="Williams ECU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914400"/>
            <a:ext cx="23971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34" name="Picture 18" descr="10-pack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34200" y="152400"/>
            <a:ext cx="193675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7635" name="Text Box 19"/>
          <p:cNvSpPr txBox="1">
            <a:spLocks noChangeArrowheads="1"/>
          </p:cNvSpPr>
          <p:nvPr/>
        </p:nvSpPr>
        <p:spPr bwMode="auto">
          <a:xfrm>
            <a:off x="4114800" y="1219200"/>
            <a:ext cx="1524000" cy="327025"/>
          </a:xfrm>
          <a:prstGeom prst="rect">
            <a:avLst/>
          </a:prstGeom>
          <a:noFill/>
          <a:ln w="222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микротурбины</a:t>
            </a:r>
          </a:p>
        </p:txBody>
      </p:sp>
      <p:sp>
        <p:nvSpPr>
          <p:cNvPr id="367636" name="Line 20"/>
          <p:cNvSpPr>
            <a:spLocks noChangeShapeType="1"/>
          </p:cNvSpPr>
          <p:nvPr/>
        </p:nvSpPr>
        <p:spPr bwMode="auto">
          <a:xfrm>
            <a:off x="4267200" y="1371600"/>
            <a:ext cx="228600" cy="1295400"/>
          </a:xfrm>
          <a:prstGeom prst="line">
            <a:avLst/>
          </a:prstGeom>
          <a:noFill/>
          <a:ln w="15875">
            <a:solidFill>
              <a:srgbClr val="FF0000"/>
            </a:solidFill>
            <a:miter lim="800000"/>
            <a:headEnd/>
            <a:tailEnd type="triangl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67637" name="Line 21"/>
          <p:cNvSpPr>
            <a:spLocks noChangeShapeType="1"/>
          </p:cNvSpPr>
          <p:nvPr/>
        </p:nvSpPr>
        <p:spPr bwMode="auto">
          <a:xfrm flipH="1">
            <a:off x="4724400" y="1371600"/>
            <a:ext cx="838200" cy="1295400"/>
          </a:xfrm>
          <a:prstGeom prst="line">
            <a:avLst/>
          </a:prstGeom>
          <a:noFill/>
          <a:ln w="1587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67638" name="Text Box 22"/>
          <p:cNvSpPr txBox="1">
            <a:spLocks noChangeArrowheads="1"/>
          </p:cNvSpPr>
          <p:nvPr/>
        </p:nvSpPr>
        <p:spPr bwMode="auto">
          <a:xfrm>
            <a:off x="457200" y="6553200"/>
            <a:ext cx="8382000" cy="76200"/>
          </a:xfrm>
          <a:prstGeom prst="rect">
            <a:avLst/>
          </a:prstGeom>
          <a:solidFill>
            <a:schemeClr val="hlink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spcBef>
                <a:spcPct val="50000"/>
              </a:spcBef>
            </a:pPr>
            <a:endParaRPr lang="ru-RU" sz="1800" b="0">
              <a:latin typeface="Times New Roman" pitchFamily="18" charset="0"/>
            </a:endParaRPr>
          </a:p>
        </p:txBody>
      </p:sp>
      <p:sp>
        <p:nvSpPr>
          <p:cNvPr id="367639" name="Text Box 23"/>
          <p:cNvSpPr txBox="1">
            <a:spLocks noChangeArrowheads="1"/>
          </p:cNvSpPr>
          <p:nvPr/>
        </p:nvSpPr>
        <p:spPr bwMode="auto">
          <a:xfrm>
            <a:off x="3429000" y="6248400"/>
            <a:ext cx="3886200" cy="36513"/>
          </a:xfrm>
          <a:prstGeom prst="rect">
            <a:avLst/>
          </a:prstGeom>
          <a:solidFill>
            <a:schemeClr val="hlink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spcBef>
                <a:spcPct val="50000"/>
              </a:spcBef>
            </a:pPr>
            <a:endParaRPr lang="ru-RU" sz="1800" b="0">
              <a:latin typeface="Times New Roman" pitchFamily="18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15022">
    <p:blinds dir="vert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6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67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67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7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7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"/>
                                        <p:tgtEl>
                                          <p:spTgt spid="3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850"/>
                            </p:stCondLst>
                            <p:childTnLst>
                              <p:par>
                                <p:cTn id="4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35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7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7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85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7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7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7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7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850"/>
                            </p:stCondLst>
                            <p:childTnLst>
                              <p:par>
                                <p:cTn id="6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367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367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850"/>
                            </p:stCondLst>
                            <p:childTnLst>
                              <p:par>
                                <p:cTn id="6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367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367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D135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D135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D135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7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7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367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367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7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7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6" dur="500"/>
                                        <p:tgtEl>
                                          <p:spTgt spid="36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0" fill="hold"/>
                                        <p:tgtEl>
                                          <p:spTgt spid="367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0" fill="hold"/>
                                        <p:tgtEl>
                                          <p:spTgt spid="367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367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367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0" fill="hold"/>
                                        <p:tgtEl>
                                          <p:spTgt spid="367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367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367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367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0" fill="hold"/>
                                        <p:tgtEl>
                                          <p:spTgt spid="367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367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8" grpId="0" animBg="1" autoUpdateAnimBg="0"/>
      <p:bldP spid="367619" grpId="0" build="p" autoUpdateAnimBg="0"/>
      <p:bldP spid="367620" grpId="0" animBg="1" autoUpdateAnimBg="0"/>
      <p:bldP spid="367621" grpId="0" animBg="1" autoUpdateAnimBg="0"/>
      <p:bldP spid="367635" grpId="0" animBg="1" autoUpdateAnimBg="0"/>
      <p:bldP spid="367636" grpId="0" animBg="1"/>
      <p:bldP spid="367637" grpId="0" animBg="1"/>
      <p:bldP spid="367638" grpId="0" animBg="1" autoUpdateAnimBg="0"/>
      <p:bldP spid="36763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2" name="Picture 2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8862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35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  <a:gradFill rotWithShape="0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</p:spPr>
        <p:txBody>
          <a:bodyPr>
            <a:scene3d>
              <a:camera prst="orthographicFront"/>
              <a:lightRig rig="threePt" dir="t">
                <a:rot lat="0" lon="0" rev="21594000"/>
              </a:lightRig>
            </a:scene3d>
            <a:sp3d extrusionH="190500" contourW="12700" prstMaterial="matte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        </a:t>
            </a:r>
            <a:r>
              <a:rPr lang="ru-RU" sz="3600" dirty="0" smtClean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Black" pitchFamily="34" charset="0"/>
              </a:rPr>
              <a:t>Революционная техника </a:t>
            </a:r>
            <a:br>
              <a:rPr lang="ru-RU" sz="3600" dirty="0" smtClean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3600" dirty="0" smtClean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Black" pitchFamily="34" charset="0"/>
              </a:rPr>
              <a:t>       на рынке альтернативной       энергетики</a:t>
            </a:r>
          </a:p>
        </p:txBody>
      </p:sp>
      <p:pic>
        <p:nvPicPr>
          <p:cNvPr id="363524" name="Picture 4" descr="Сравнение по габаритам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1676400"/>
            <a:ext cx="3200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525" name="Picture 5" descr="Турб в здании№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3429000"/>
            <a:ext cx="291465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526" name="Picture 6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304800"/>
            <a:ext cx="12668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527" name="Picture 7" descr="В строительстве коттеджей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3886200"/>
            <a:ext cx="2925763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528" name="Picture 8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304800"/>
            <a:ext cx="12668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529" name="Picture 9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304800"/>
            <a:ext cx="12668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530" name="Picture 10" descr="Турб в здании№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3429000"/>
            <a:ext cx="291465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531" name="Picture 11" descr="Турб в здании№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19800" y="3048000"/>
            <a:ext cx="3124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532" name="Picture 12" descr="В строительстве коттеджей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657600"/>
            <a:ext cx="34290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533" name="Picture 13" descr="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304800"/>
            <a:ext cx="12668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3534" name="Text Box 14"/>
          <p:cNvSpPr txBox="1">
            <a:spLocks noChangeArrowheads="1"/>
          </p:cNvSpPr>
          <p:nvPr/>
        </p:nvSpPr>
        <p:spPr bwMode="auto">
          <a:xfrm>
            <a:off x="0" y="1143000"/>
            <a:ext cx="2971800" cy="2530475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19200000"/>
              </a:lightRig>
            </a:scene3d>
            <a:sp3d z="63500" extrusionH="57150" contourW="6350" prstMaterial="powder">
              <a:bevelT w="38100" h="38100"/>
              <a:contourClr>
                <a:schemeClr val="tx2">
                  <a:lumMod val="50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latin typeface="Times New Roman" pitchFamily="18" charset="0"/>
              </a:rPr>
              <a:t>Наступление энергетической революции, связанной с началом массового применения автономных источников электроэнергии,</a:t>
            </a:r>
          </a:p>
        </p:txBody>
      </p:sp>
      <p:sp>
        <p:nvSpPr>
          <p:cNvPr id="363535" name="Text Box 15"/>
          <p:cNvSpPr txBox="1">
            <a:spLocks noChangeArrowheads="1"/>
          </p:cNvSpPr>
          <p:nvPr/>
        </p:nvSpPr>
        <p:spPr bwMode="auto">
          <a:xfrm>
            <a:off x="5945188" y="1676400"/>
            <a:ext cx="3198812" cy="1404000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>
                <a:rot lat="0" lon="0" rev="19800000"/>
              </a:lightRig>
            </a:scene3d>
            <a:sp3d z="101600" extrusionH="57150" contourW="6350" prstMaterial="powder">
              <a:bevelT w="38100" h="38100"/>
              <a:contourClr>
                <a:schemeClr val="tx2">
                  <a:lumMod val="50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latin typeface="Times New Roman" pitchFamily="18" charset="0"/>
              </a:rPr>
              <a:t>знаменует будущий закат эры гигантских электростанций, на смену которым идут -</a:t>
            </a:r>
          </a:p>
        </p:txBody>
      </p:sp>
      <p:sp>
        <p:nvSpPr>
          <p:cNvPr id="363536" name="Text Box 16"/>
          <p:cNvSpPr txBox="1">
            <a:spLocks noChangeArrowheads="1"/>
          </p:cNvSpPr>
          <p:nvPr/>
        </p:nvSpPr>
        <p:spPr bwMode="auto">
          <a:xfrm>
            <a:off x="0" y="5851525"/>
            <a:ext cx="9144000" cy="1006475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7200000"/>
              </a:lightRig>
            </a:scene3d>
            <a:sp3d extrusionH="57150" contourW="6350" prstMaterial="powder">
              <a:bevelT w="38100" h="38100" prst="angle"/>
              <a:contourClr>
                <a:srgbClr val="000000"/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imes New Roman" pitchFamily="18" charset="0"/>
              </a:rPr>
              <a:t>компактные установки</a:t>
            </a:r>
            <a:r>
              <a:rPr lang="ru-RU" sz="1800" b="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ru-RU" sz="18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Times New Roman" pitchFamily="18" charset="0"/>
              </a:rPr>
              <a:t>размером с бытовой холодильник, способные    обеспечить электроэнергией  ОСОБНЯК, КОТТЕДЖНЫЙ ПОСЁЛОК, ЗАВОД, РАЙОН ГОРОДА, ПРОМЫШЛЕННЫЙ КОМПЛЕКС  и тому подобное.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2994025" y="1516063"/>
            <a:ext cx="3178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>
              <a:latin typeface="Times New Roman" pitchFamily="18" charset="0"/>
            </a:endParaRPr>
          </a:p>
        </p:txBody>
      </p:sp>
      <p:sp>
        <p:nvSpPr>
          <p:cNvPr id="363538" name="Text Box 18"/>
          <p:cNvSpPr txBox="1">
            <a:spLocks noChangeArrowheads="1"/>
          </p:cNvSpPr>
          <p:nvPr/>
        </p:nvSpPr>
        <p:spPr bwMode="auto">
          <a:xfrm>
            <a:off x="0" y="4038600"/>
            <a:ext cx="1600200" cy="307777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6500">
                <a:srgbClr val="0047FF"/>
              </a:gs>
              <a:gs pos="14000">
                <a:srgbClr val="000082"/>
              </a:gs>
              <a:gs pos="21500">
                <a:srgbClr val="0047FF"/>
              </a:gs>
              <a:gs pos="28999">
                <a:srgbClr val="000082"/>
              </a:gs>
              <a:gs pos="36000">
                <a:srgbClr val="0047FF"/>
              </a:gs>
              <a:gs pos="43500">
                <a:srgbClr val="000082"/>
              </a:gs>
              <a:gs pos="50000">
                <a:srgbClr val="0047FF"/>
              </a:gs>
              <a:gs pos="56500">
                <a:srgbClr val="000082"/>
              </a:gs>
              <a:gs pos="64000">
                <a:srgbClr val="0047FF"/>
              </a:gs>
              <a:gs pos="71001">
                <a:srgbClr val="000082"/>
              </a:gs>
              <a:gs pos="78500">
                <a:srgbClr val="0047FF"/>
              </a:gs>
              <a:gs pos="86000">
                <a:srgbClr val="000082"/>
              </a:gs>
              <a:gs pos="93500">
                <a:srgbClr val="0047FF"/>
              </a:gs>
              <a:gs pos="100000">
                <a:srgbClr val="000082"/>
              </a:gs>
            </a:gsLst>
            <a:lin ang="5400000" scaled="1"/>
          </a:gra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unrise" dir="t">
                <a:rot lat="0" lon="0" rev="2400000"/>
              </a:lightRig>
            </a:scene3d>
            <a:sp3d extrusionH="323850" contourW="6350" prstMaterial="powder">
              <a:bevelT w="38100" h="38100" prst="angle"/>
              <a:contourClr>
                <a:schemeClr val="tx1">
                  <a:lumMod val="20000"/>
                  <a:lumOff val="80000"/>
                </a:schemeClr>
              </a:contourClr>
            </a:sp3d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1400" dirty="0">
                <a:latin typeface="Arial Narrow" pitchFamily="34" charset="0"/>
              </a:rPr>
              <a:t>микротурбина</a:t>
            </a:r>
          </a:p>
        </p:txBody>
      </p:sp>
      <p:sp>
        <p:nvSpPr>
          <p:cNvPr id="363539" name="Line 19"/>
          <p:cNvSpPr>
            <a:spLocks noChangeShapeType="1"/>
          </p:cNvSpPr>
          <p:nvPr/>
        </p:nvSpPr>
        <p:spPr bwMode="auto">
          <a:xfrm>
            <a:off x="838200" y="4343400"/>
            <a:ext cx="990600" cy="83820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sm" len="med"/>
          </a:ln>
        </p:spPr>
        <p:txBody>
          <a:bodyPr wrap="none"/>
          <a:lstStyle/>
          <a:p>
            <a:endParaRPr lang="ru-RU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13831">
    <p:fade thruBlk="1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63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63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400"/>
                            </p:stCondLst>
                            <p:childTnLst>
                              <p:par>
                                <p:cTn id="2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36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9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900"/>
                            </p:stCondLst>
                            <p:childTnLst>
                              <p:par>
                                <p:cTn id="4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36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4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900"/>
                            </p:stCondLst>
                            <p:childTnLst>
                              <p:par>
                                <p:cTn id="4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363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363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90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3635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4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363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9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363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" fill="hold"/>
                                        <p:tgtEl>
                                          <p:spTgt spid="363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500"/>
                            </p:stCondLst>
                            <p:childTnLst>
                              <p:par>
                                <p:cTn id="6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3635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" fill="hold"/>
                                        <p:tgtEl>
                                          <p:spTgt spid="3635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800"/>
                            </p:stCondLst>
                            <p:childTnLst>
                              <p:par>
                                <p:cTn id="7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" fill="hold"/>
                                        <p:tgtEl>
                                          <p:spTgt spid="363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" fill="hold"/>
                                        <p:tgtEl>
                                          <p:spTgt spid="363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600"/>
                            </p:stCondLst>
                            <p:childTnLst>
                              <p:par>
                                <p:cTn id="7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4600"/>
                            </p:stCondLst>
                            <p:childTnLst>
                              <p:par>
                                <p:cTn id="8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4675"/>
                            </p:stCondLst>
                            <p:childTnLst>
                              <p:par>
                                <p:cTn id="8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9675"/>
                            </p:stCondLst>
                            <p:childTnLst>
                              <p:par>
                                <p:cTn id="9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4675"/>
                            </p:stCondLst>
                            <p:childTnLst>
                              <p:par>
                                <p:cTn id="9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363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363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animBg="1" autoUpdateAnimBg="0"/>
      <p:bldP spid="363534" grpId="0" build="p" animBg="1" autoUpdateAnimBg="0" advAuto="0"/>
      <p:bldP spid="363535" grpId="0" animBg="1" autoUpdateAnimBg="0"/>
      <p:bldP spid="363536" grpId="0" build="p" animBg="1" autoUpdateAnimBg="0" advAuto="0"/>
      <p:bldP spid="363538" grpId="0" animBg="1" autoUpdateAnimBg="0"/>
      <p:bldP spid="3635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914400" y="617220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2000" b="0">
              <a:latin typeface="AvantGarde Md BT"/>
            </a:endParaRPr>
          </a:p>
        </p:txBody>
      </p:sp>
      <p:pic>
        <p:nvPicPr>
          <p:cNvPr id="375811" name="Picture 3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04800"/>
            <a:ext cx="11271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5812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543800" cy="1143000"/>
          </a:xfrm>
          <a:gradFill rotWithShape="0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МИКРОТУРБИНЫ ЗАВОЁВЫВАЮТ МИР</a:t>
            </a:r>
          </a:p>
        </p:txBody>
      </p:sp>
      <p:sp>
        <p:nvSpPr>
          <p:cNvPr id="3758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5486400" cy="48768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С </a:t>
            </a:r>
            <a:r>
              <a:rPr lang="ru-RU" sz="2400" b="1" smtClean="0"/>
              <a:t>1998 года Микротурбина представлена рынку как законченный коммерческий продукт 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smtClean="0"/>
              <a:t>А уже 29 сентября 2005 года официально по всему Миру зафиксирована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    ОБЩАЯ  НАРАБОТКА</a:t>
            </a:r>
            <a:endParaRPr lang="en-US" sz="24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smtClean="0"/>
              <a:t>    </a:t>
            </a:r>
            <a:r>
              <a:rPr lang="ru-RU" sz="2400" b="1" smtClean="0"/>
              <a:t>микротурбиновыми генераторами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    ДЕСЯТИ (10) миллионов часов, </a:t>
            </a:r>
            <a:endParaRPr lang="en-US" sz="24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smtClean="0"/>
              <a:t>    </a:t>
            </a:r>
            <a:r>
              <a:rPr lang="ru-RU" sz="2400" b="1" smtClean="0"/>
              <a:t>что  эквивалентно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    1140 годам  непрерывной работы.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 </a:t>
            </a:r>
          </a:p>
        </p:txBody>
      </p:sp>
      <p:pic>
        <p:nvPicPr>
          <p:cNvPr id="375814" name="Picture 6" descr="AEC 2-unit cogen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5486400" y="1447800"/>
            <a:ext cx="3810000" cy="4953000"/>
          </a:xfrm>
        </p:spPr>
      </p:pic>
      <p:sp>
        <p:nvSpPr>
          <p:cNvPr id="375815" name="Text Box 7"/>
          <p:cNvSpPr txBox="1">
            <a:spLocks noChangeArrowheads="1"/>
          </p:cNvSpPr>
          <p:nvPr/>
        </p:nvSpPr>
        <p:spPr bwMode="auto">
          <a:xfrm>
            <a:off x="304800" y="6248400"/>
            <a:ext cx="9067800" cy="609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A128C"/>
              </a:gs>
              <a:gs pos="35001">
                <a:srgbClr val="181CC7"/>
              </a:gs>
              <a:gs pos="44000">
                <a:srgbClr val="7005D4"/>
              </a:gs>
              <a:gs pos="50000">
                <a:srgbClr val="8C3D91"/>
              </a:gs>
              <a:gs pos="56000">
                <a:srgbClr val="7005D4"/>
              </a:gs>
              <a:gs pos="64999">
                <a:srgbClr val="181CC7"/>
              </a:gs>
              <a:gs pos="80000">
                <a:srgbClr val="0A128C"/>
              </a:gs>
              <a:gs pos="100000">
                <a:srgbClr val="0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1600">
                <a:latin typeface="Times New Roman" pitchFamily="18" charset="0"/>
              </a:rPr>
              <a:t>ЭНЕРГЕТИЧЕСКАЯ НЕЗАВИСИМОСТЬ   </a:t>
            </a:r>
            <a:r>
              <a:rPr lang="ru-RU" sz="1600" b="0">
                <a:latin typeface="Times New Roman" pitchFamily="18" charset="0"/>
              </a:rPr>
              <a:t>       </a:t>
            </a:r>
            <a:r>
              <a:rPr lang="ru-RU" sz="1600">
                <a:latin typeface="Times New Roman" pitchFamily="18" charset="0"/>
              </a:rPr>
              <a:t>     ЭКОЛОГИЧЕСКАЯ БЕЗОПАСНОСТЬ</a:t>
            </a:r>
          </a:p>
        </p:txBody>
      </p:sp>
      <p:pic>
        <p:nvPicPr>
          <p:cNvPr id="375816" name="Picture 8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04800"/>
            <a:ext cx="11271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5817" name="Picture 9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04800"/>
            <a:ext cx="11271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5818" name="Picture 10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04800"/>
            <a:ext cx="11271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5819" name="Picture 11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04800"/>
            <a:ext cx="11271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5820" name="AutoShape 12"/>
          <p:cNvSpPr>
            <a:spLocks noChangeArrowheads="1"/>
          </p:cNvSpPr>
          <p:nvPr/>
        </p:nvSpPr>
        <p:spPr bwMode="auto">
          <a:xfrm>
            <a:off x="0" y="914400"/>
            <a:ext cx="1143000" cy="66675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5821" name="AutoShape 13"/>
          <p:cNvSpPr>
            <a:spLocks noChangeArrowheads="1"/>
          </p:cNvSpPr>
          <p:nvPr/>
        </p:nvSpPr>
        <p:spPr bwMode="auto">
          <a:xfrm>
            <a:off x="0" y="990600"/>
            <a:ext cx="1447800" cy="533400"/>
          </a:xfrm>
          <a:prstGeom prst="star4">
            <a:avLst>
              <a:gd name="adj" fmla="val 17185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>
            <a:off x="4724400" y="6477000"/>
            <a:ext cx="76200" cy="12223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9113">
    <p:blinds dir="vert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58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58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5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5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5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5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5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5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5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5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5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5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9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5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5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5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5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9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5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5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4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900"/>
                            </p:stCondLst>
                            <p:childTnLst>
                              <p:par>
                                <p:cTn id="6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00"/>
                            </p:stCondLst>
                            <p:childTnLst>
                              <p:par>
                                <p:cTn id="6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" fill="hold"/>
                                        <p:tgtEl>
                                          <p:spTgt spid="3758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" fill="hold"/>
                                        <p:tgtEl>
                                          <p:spTgt spid="3758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75"/>
                            </p:stCondLst>
                            <p:childTnLst>
                              <p:par>
                                <p:cTn id="7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" fill="hold"/>
                                        <p:tgtEl>
                                          <p:spTgt spid="375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" fill="hold"/>
                                        <p:tgtEl>
                                          <p:spTgt spid="375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875"/>
                            </p:stCondLst>
                            <p:childTnLst>
                              <p:par>
                                <p:cTn id="7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9" dur="500"/>
                                        <p:tgtEl>
                                          <p:spTgt spid="37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375"/>
                            </p:stCondLst>
                            <p:childTnLst>
                              <p:par>
                                <p:cTn id="8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375"/>
                            </p:stCondLst>
                            <p:childTnLst>
                              <p:par>
                                <p:cTn id="8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375"/>
                            </p:stCondLst>
                            <p:childTnLst>
                              <p:par>
                                <p:cTn id="9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375"/>
                            </p:stCondLst>
                            <p:childTnLst>
                              <p:par>
                                <p:cTn id="10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375"/>
                            </p:stCondLst>
                            <p:childTnLst>
                              <p:par>
                                <p:cTn id="10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2" grpId="0" animBg="1" autoUpdateAnimBg="0"/>
      <p:bldP spid="375813" grpId="0" build="p" animBg="1" autoUpdateAnimBg="0" advAuto="0"/>
      <p:bldP spid="375815" grpId="0" build="p" animBg="1" autoUpdateAnimBg="0" advAuto="0"/>
      <p:bldP spid="375820" grpId="0" animBg="1"/>
      <p:bldP spid="3758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  <a:gradFill rotWithShape="0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18900000" scaled="1"/>
          </a:gradFill>
          <a:ln w="25400">
            <a:solidFill>
              <a:srgbClr val="33CCCC"/>
            </a:solidFill>
          </a:ln>
        </p:spPr>
        <p:txBody>
          <a:bodyPr/>
          <a:lstStyle/>
          <a:p>
            <a:pPr eaLnBrk="1" hangingPunct="1"/>
            <a:r>
              <a:rPr lang="ru-RU" sz="9600" b="1" smtClean="0">
                <a:effectLst/>
                <a:latin typeface="Haettenschweiler" pitchFamily="34" charset="0"/>
              </a:rPr>
              <a:t>З</a:t>
            </a:r>
            <a:r>
              <a:rPr lang="en-US" sz="9600" b="1" smtClean="0">
                <a:effectLst/>
                <a:latin typeface="Haettenschweiler" pitchFamily="34" charset="0"/>
              </a:rPr>
              <a:t> </a:t>
            </a:r>
            <a:r>
              <a:rPr lang="ru-RU" sz="9600" b="1" smtClean="0">
                <a:effectLst/>
                <a:latin typeface="Haettenschweiler" pitchFamily="34" charset="0"/>
              </a:rPr>
              <a:t>а</a:t>
            </a:r>
            <a:r>
              <a:rPr lang="en-US" sz="9600" b="1" smtClean="0">
                <a:effectLst/>
                <a:latin typeface="Haettenschweiler" pitchFamily="34" charset="0"/>
              </a:rPr>
              <a:t> </a:t>
            </a:r>
            <a:r>
              <a:rPr lang="ru-RU" sz="9600" b="1" smtClean="0">
                <a:effectLst/>
                <a:latin typeface="Haettenschweiler" pitchFamily="34" charset="0"/>
              </a:rPr>
              <a:t>в</a:t>
            </a:r>
            <a:r>
              <a:rPr lang="en-US" sz="9600" b="1" smtClean="0">
                <a:effectLst/>
                <a:latin typeface="Haettenschweiler" pitchFamily="34" charset="0"/>
              </a:rPr>
              <a:t> </a:t>
            </a:r>
            <a:r>
              <a:rPr lang="ru-RU" sz="9600" b="1" smtClean="0">
                <a:effectLst/>
                <a:latin typeface="Haettenschweiler" pitchFamily="34" charset="0"/>
              </a:rPr>
              <a:t>и</a:t>
            </a:r>
            <a:r>
              <a:rPr lang="en-US" sz="9600" b="1" smtClean="0">
                <a:effectLst/>
                <a:latin typeface="Haettenschweiler" pitchFamily="34" charset="0"/>
              </a:rPr>
              <a:t> </a:t>
            </a:r>
            <a:r>
              <a:rPr lang="ru-RU" sz="9600" b="1" smtClean="0">
                <a:effectLst/>
                <a:latin typeface="Haettenschweiler" pitchFamily="34" charset="0"/>
              </a:rPr>
              <a:t>с</a:t>
            </a:r>
            <a:r>
              <a:rPr lang="en-US" sz="9600" b="1" smtClean="0">
                <a:effectLst/>
                <a:latin typeface="Haettenschweiler" pitchFamily="34" charset="0"/>
              </a:rPr>
              <a:t> </a:t>
            </a:r>
            <a:r>
              <a:rPr lang="ru-RU" sz="9600" b="1" smtClean="0">
                <a:effectLst/>
                <a:latin typeface="Haettenschweiler" pitchFamily="34" charset="0"/>
              </a:rPr>
              <a:t>и</a:t>
            </a:r>
            <a:r>
              <a:rPr lang="en-US" sz="9600" b="1" smtClean="0">
                <a:effectLst/>
                <a:latin typeface="Haettenschweiler" pitchFamily="34" charset="0"/>
              </a:rPr>
              <a:t> </a:t>
            </a:r>
            <a:r>
              <a:rPr lang="ru-RU" sz="9600" b="1" smtClean="0">
                <a:effectLst/>
                <a:latin typeface="Haettenschweiler" pitchFamily="34" charset="0"/>
              </a:rPr>
              <a:t>м</a:t>
            </a:r>
            <a:r>
              <a:rPr lang="en-US" sz="9600" b="1" smtClean="0">
                <a:effectLst/>
                <a:latin typeface="Haettenschweiler" pitchFamily="34" charset="0"/>
              </a:rPr>
              <a:t> </a:t>
            </a:r>
            <a:r>
              <a:rPr lang="ru-RU" sz="9600" b="1" smtClean="0">
                <a:effectLst/>
                <a:latin typeface="Haettenschweiler" pitchFamily="34" charset="0"/>
              </a:rPr>
              <a:t>о</a:t>
            </a:r>
            <a:r>
              <a:rPr lang="en-US" sz="9600" b="1" smtClean="0">
                <a:effectLst/>
                <a:latin typeface="Haettenschweiler" pitchFamily="34" charset="0"/>
              </a:rPr>
              <a:t> </a:t>
            </a:r>
            <a:r>
              <a:rPr lang="ru-RU" sz="9600" b="1" smtClean="0">
                <a:effectLst/>
                <a:latin typeface="Haettenschweiler" pitchFamily="34" charset="0"/>
              </a:rPr>
              <a:t>с</a:t>
            </a:r>
            <a:r>
              <a:rPr lang="en-US" sz="9600" b="1" smtClean="0">
                <a:effectLst/>
                <a:latin typeface="Haettenschweiler" pitchFamily="34" charset="0"/>
              </a:rPr>
              <a:t> </a:t>
            </a:r>
            <a:r>
              <a:rPr lang="ru-RU" sz="9600" b="1" smtClean="0">
                <a:effectLst/>
                <a:latin typeface="Haettenschweiler" pitchFamily="34" charset="0"/>
              </a:rPr>
              <a:t>т</a:t>
            </a:r>
            <a:r>
              <a:rPr lang="en-US" sz="9600" b="1" smtClean="0">
                <a:effectLst/>
                <a:latin typeface="Haettenschweiler" pitchFamily="34" charset="0"/>
              </a:rPr>
              <a:t> </a:t>
            </a:r>
            <a:r>
              <a:rPr lang="ru-RU" sz="9600" b="1" smtClean="0">
                <a:effectLst/>
                <a:latin typeface="Haettenschweiler" pitchFamily="34" charset="0"/>
              </a:rPr>
              <a:t>ь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447800"/>
            <a:ext cx="8458200" cy="5040313"/>
          </a:xfrm>
          <a:gradFill rotWithShape="0">
            <a:gsLst>
              <a:gs pos="0">
                <a:srgbClr val="00003E"/>
              </a:gs>
              <a:gs pos="100000">
                <a:srgbClr val="440229"/>
              </a:gs>
            </a:gsLst>
            <a:lin ang="5400000" scaled="1"/>
          </a:gradFill>
          <a:ln w="28575">
            <a:solidFill>
              <a:srgbClr val="33CCCC"/>
            </a:solidFill>
          </a:ln>
        </p:spPr>
        <p:txBody>
          <a:bodyPr/>
          <a:lstStyle/>
          <a:p>
            <a:pPr eaLnBrk="1" hangingPunct="1"/>
            <a:r>
              <a:rPr lang="ru-RU" sz="2400" b="1" smtClean="0"/>
              <a:t>Любое предприятие, производство, домохозяйство становится заложником зависимости от действий энергоснабжающих и энергогенерирующих компаний, которые могут прекратить подачу энергии в любой момент по причинам не связанным с данным конкретным объектом, а вызванных, пусть даже обоснованными, спорами с другими объектами, которые подключены к той же линии электропередачи. </a:t>
            </a:r>
          </a:p>
          <a:p>
            <a:pPr eaLnBrk="1" hangingPunct="1"/>
            <a:r>
              <a:rPr lang="ru-RU" sz="2400" b="1" smtClean="0"/>
              <a:t>Неблагоприятные воздействия факторов внешней среды, особенно характерные для нашей страны, периодические отключения электроснабжения и неудовлетворительное качество энергии делают актуальной задачу минимизации этой зависимости.</a:t>
            </a:r>
          </a:p>
          <a:p>
            <a:pPr eaLnBrk="1" hangingPunct="1"/>
            <a:endParaRPr lang="ru-RU" sz="2400" b="1" smtClean="0"/>
          </a:p>
        </p:txBody>
      </p:sp>
      <p:sp>
        <p:nvSpPr>
          <p:cNvPr id="379908" name="Rectangle 4" descr="Фиолетовый узор"/>
          <p:cNvSpPr>
            <a:spLocks noChangeArrowheads="1"/>
          </p:cNvSpPr>
          <p:nvPr/>
        </p:nvSpPr>
        <p:spPr bwMode="auto">
          <a:xfrm>
            <a:off x="19050" y="6521450"/>
            <a:ext cx="9134475" cy="346075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</a:rPr>
              <a:t>энергетическая независимость   экономическая жизнеспособность    экологическая безопасность</a:t>
            </a:r>
          </a:p>
        </p:txBody>
      </p:sp>
      <p:pic>
        <p:nvPicPr>
          <p:cNvPr id="379909" name="Picture 5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838200"/>
            <a:ext cx="11953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910" name="Picture 6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838200"/>
            <a:ext cx="11953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911" name="Picture 7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838200"/>
            <a:ext cx="11953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912" name="Picture 8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838200"/>
            <a:ext cx="11953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913" name="Picture 9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838200"/>
            <a:ext cx="11953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914" name="AutoShape 10"/>
          <p:cNvSpPr>
            <a:spLocks noChangeArrowheads="1"/>
          </p:cNvSpPr>
          <p:nvPr/>
        </p:nvSpPr>
        <p:spPr bwMode="auto">
          <a:xfrm>
            <a:off x="8229600" y="4876800"/>
            <a:ext cx="914400" cy="9144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2700000" scaled="1"/>
          </a:gradFill>
          <a:ln w="222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915" name="AutoShape 11"/>
          <p:cNvSpPr>
            <a:spLocks noChangeArrowheads="1"/>
          </p:cNvSpPr>
          <p:nvPr/>
        </p:nvSpPr>
        <p:spPr bwMode="auto">
          <a:xfrm>
            <a:off x="8229600" y="5181600"/>
            <a:ext cx="914400" cy="9144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2700000" scaled="1"/>
          </a:gradFill>
          <a:ln w="222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79916" name="Picture 12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838200"/>
            <a:ext cx="11953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917" name="Picture 13" descr="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838200"/>
            <a:ext cx="11953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918" name="AutoShape 14"/>
          <p:cNvSpPr>
            <a:spLocks noChangeArrowheads="1"/>
          </p:cNvSpPr>
          <p:nvPr/>
        </p:nvSpPr>
        <p:spPr bwMode="auto">
          <a:xfrm>
            <a:off x="8229600" y="762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919" name="AutoShape 15"/>
          <p:cNvSpPr>
            <a:spLocks noChangeArrowheads="1"/>
          </p:cNvSpPr>
          <p:nvPr/>
        </p:nvSpPr>
        <p:spPr bwMode="auto">
          <a:xfrm>
            <a:off x="8153400" y="10668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920" name="AutoShape 16"/>
          <p:cNvSpPr>
            <a:spLocks noChangeArrowheads="1"/>
          </p:cNvSpPr>
          <p:nvPr/>
        </p:nvSpPr>
        <p:spPr bwMode="auto">
          <a:xfrm>
            <a:off x="8001000" y="5334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15102">
    <p:cover dir="rd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9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9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9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99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99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37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79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79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7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3799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500"/>
                            </p:stCondLst>
                            <p:childTnLst>
                              <p:par>
                                <p:cTn id="5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379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379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500"/>
                            </p:stCondLst>
                            <p:childTnLst>
                              <p:par>
                                <p:cTn id="5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379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379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379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379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379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379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6" grpId="0" animBg="1" autoUpdateAnimBg="0"/>
      <p:bldP spid="379907" grpId="0" build="p" animBg="1" autoUpdateAnimBg="0" advAuto="0"/>
      <p:bldP spid="379908" grpId="0" build="p" autoUpdateAnimBg="0" advAuto="0"/>
      <p:bldP spid="379914" grpId="0" animBg="1"/>
      <p:bldP spid="379915" grpId="0" animBg="1"/>
      <p:bldP spid="379918" grpId="0" animBg="1"/>
      <p:bldP spid="379919" grpId="0" animBg="1"/>
      <p:bldP spid="3799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A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09600" y="762000"/>
            <a:ext cx="7956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>
              <a:latin typeface="Wingdings 2" pitchFamily="18" charset="2"/>
            </a:endParaRP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28800"/>
          </a:xfrm>
          <a:gradFill rotWithShape="0">
            <a:gsLst>
              <a:gs pos="0">
                <a:srgbClr val="FF8200"/>
              </a:gs>
              <a:gs pos="5001">
                <a:srgbClr val="FF0000"/>
              </a:gs>
              <a:gs pos="17501">
                <a:srgbClr val="BA0066"/>
              </a:gs>
              <a:gs pos="35000">
                <a:srgbClr val="66008F"/>
              </a:gs>
              <a:gs pos="50000">
                <a:srgbClr val="000082"/>
              </a:gs>
              <a:gs pos="65000">
                <a:srgbClr val="66008F"/>
              </a:gs>
              <a:gs pos="82500">
                <a:srgbClr val="BA0066"/>
              </a:gs>
              <a:gs pos="95000">
                <a:srgbClr val="FF0000"/>
              </a:gs>
              <a:gs pos="100000">
                <a:srgbClr val="FF8200"/>
              </a:gs>
            </a:gsLst>
            <a:lin ang="27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>                       </a:t>
            </a:r>
            <a:r>
              <a:rPr lang="ru-RU" sz="2400" b="1" smtClean="0"/>
              <a:t>МИКРОТУРБИНЫ                                                    </a:t>
            </a:r>
            <a:br>
              <a:rPr lang="ru-RU" sz="2400" b="1" smtClean="0"/>
            </a:br>
            <a:r>
              <a:rPr lang="ru-RU" sz="2400" b="1" smtClean="0"/>
              <a:t>            совместимы  с традиционным оборудованием и    </a:t>
            </a:r>
            <a:br>
              <a:rPr lang="ru-RU" sz="2400" b="1" smtClean="0"/>
            </a:br>
            <a:r>
              <a:rPr lang="ru-RU" sz="2400" b="1" smtClean="0"/>
              <a:t>                  централизованной сетью </a:t>
            </a:r>
            <a:r>
              <a:rPr lang="ru-RU" sz="2400" b="1" u="sng" smtClean="0">
                <a:latin typeface="Arial Black" pitchFamily="34" charset="0"/>
              </a:rPr>
              <a:t>настолько же,</a:t>
            </a:r>
            <a:r>
              <a:rPr lang="ru-RU" sz="2400" b="1" smtClean="0">
                <a:latin typeface="Arial Black" pitchFamily="34" charset="0"/>
              </a:rPr>
              <a:t> -   </a:t>
            </a:r>
            <a:br>
              <a:rPr lang="ru-RU" sz="2400" b="1" smtClean="0">
                <a:latin typeface="Arial Black" pitchFamily="34" charset="0"/>
              </a:rPr>
            </a:br>
            <a:r>
              <a:rPr lang="ru-RU" sz="2400" b="1" smtClean="0">
                <a:latin typeface="Arial Black" pitchFamily="34" charset="0"/>
              </a:rPr>
              <a:t>                 насколько и автономны</a:t>
            </a:r>
          </a:p>
        </p:txBody>
      </p:sp>
      <p:pic>
        <p:nvPicPr>
          <p:cNvPr id="4096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1828800"/>
            <a:ext cx="2743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05" name="Picture 5" descr="Турб в котельно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828800"/>
            <a:ext cx="6781800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914400" y="5638800"/>
            <a:ext cx="457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600" b="0">
              <a:latin typeface="Times New Roman" pitchFamily="18" charset="0"/>
            </a:endParaRPr>
          </a:p>
        </p:txBody>
      </p:sp>
      <p:sp>
        <p:nvSpPr>
          <p:cNvPr id="409607" name="Text Box 7"/>
          <p:cNvSpPr txBox="1">
            <a:spLocks noChangeArrowheads="1"/>
          </p:cNvSpPr>
          <p:nvPr/>
        </p:nvSpPr>
        <p:spPr bwMode="auto">
          <a:xfrm>
            <a:off x="1905000" y="5867400"/>
            <a:ext cx="4876800" cy="617538"/>
          </a:xfrm>
          <a:prstGeom prst="rect">
            <a:avLst/>
          </a:prstGeom>
          <a:noFill/>
          <a:ln w="38100">
            <a:solidFill>
              <a:srgbClr val="33CC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0">
                <a:latin typeface="Times New Roman" pitchFamily="18" charset="0"/>
              </a:rPr>
              <a:t>                    </a:t>
            </a:r>
            <a:r>
              <a:rPr lang="ru-RU" sz="3200" u="sng">
                <a:latin typeface="Monotype Corsiva" pitchFamily="66" charset="0"/>
              </a:rPr>
              <a:t>В здании котельной</a:t>
            </a:r>
          </a:p>
        </p:txBody>
      </p:sp>
      <p:sp>
        <p:nvSpPr>
          <p:cNvPr id="409608" name="Rectangle 8" descr="Розовая тисненая бумага"/>
          <p:cNvSpPr>
            <a:spLocks noChangeArrowheads="1"/>
          </p:cNvSpPr>
          <p:nvPr/>
        </p:nvSpPr>
        <p:spPr bwMode="auto">
          <a:xfrm>
            <a:off x="0" y="6511925"/>
            <a:ext cx="9144000" cy="346075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0">
                <a:hlinkClick r:id="rId8"/>
              </a:rPr>
              <a:t>Энергетическая независимость                           Экологическая безопасность</a:t>
            </a:r>
            <a:endParaRPr lang="ru-RU" sz="1600" b="0"/>
          </a:p>
        </p:txBody>
      </p:sp>
      <p:pic>
        <p:nvPicPr>
          <p:cNvPr id="409609" name="Picture 9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0112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10" name="Picture 10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0112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11" name="Picture 11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0112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12" name="Picture 12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0112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13" name="Picture 13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0112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14" name="Picture 14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0112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15" descr="+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0112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6" name="Text Box 16"/>
          <p:cNvSpPr txBox="1">
            <a:spLocks noChangeArrowheads="1"/>
          </p:cNvSpPr>
          <p:nvPr/>
        </p:nvSpPr>
        <p:spPr bwMode="auto">
          <a:xfrm>
            <a:off x="5486400" y="1371600"/>
            <a:ext cx="2971800" cy="76200"/>
          </a:xfrm>
          <a:prstGeom prst="rect">
            <a:avLst/>
          </a:prstGeom>
          <a:solidFill>
            <a:srgbClr val="00FFFF"/>
          </a:solidFill>
          <a:ln w="25400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1800" b="0">
              <a:latin typeface="Times New Roman" pitchFamily="18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8863">
    <p:wipe dir="d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4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9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900"/>
                            </p:stCondLst>
                            <p:childTnLst>
                              <p:par>
                                <p:cTn id="29" presetID="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900"/>
                            </p:stCondLst>
                            <p:childTnLst>
                              <p:par>
                                <p:cTn id="3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" fill="hold"/>
                                        <p:tgtEl>
                                          <p:spTgt spid="4096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" fill="hold"/>
                                        <p:tgtEl>
                                          <p:spTgt spid="4096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800"/>
                            </p:stCondLst>
                            <p:childTnLst>
                              <p:par>
                                <p:cTn id="3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800"/>
                            </p:stCondLst>
                            <p:childTnLst>
                              <p:par>
                                <p:cTn id="44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409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409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800"/>
                            </p:stCondLst>
                            <p:childTnLst>
                              <p:par>
                                <p:cTn id="49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409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409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800"/>
                            </p:stCondLst>
                            <p:childTnLst>
                              <p:par>
                                <p:cTn id="54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409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409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800"/>
                            </p:stCondLst>
                            <p:childTnLst>
                              <p:par>
                                <p:cTn id="59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409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409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6800"/>
                            </p:stCondLst>
                            <p:childTnLst>
                              <p:par>
                                <p:cTn id="64" presetID="7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409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409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animBg="1" autoUpdateAnimBg="0"/>
      <p:bldP spid="409607" grpId="0" animBg="1" autoUpdateAnimBg="0"/>
      <p:bldP spid="409608" grpId="0" autoUpdateAnimBg="0"/>
      <p:bldP spid="409616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28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507" name="Picture 3" descr="abou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990600"/>
            <a:ext cx="60960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3508" name="Text Box 4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                                           </a:t>
            </a:r>
          </a:p>
        </p:txBody>
      </p:sp>
      <p:sp>
        <p:nvSpPr>
          <p:cNvPr id="533509" name="Text Box 5"/>
          <p:cNvSpPr txBox="1">
            <a:spLocks noChangeArrowheads="1"/>
          </p:cNvSpPr>
          <p:nvPr/>
        </p:nvSpPr>
        <p:spPr bwMode="auto">
          <a:xfrm>
            <a:off x="2895600" y="27432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>
              <a:latin typeface="Times New Roman" pitchFamily="18" charset="0"/>
            </a:endParaRPr>
          </a:p>
        </p:txBody>
      </p:sp>
      <p:sp>
        <p:nvSpPr>
          <p:cNvPr id="533510" name="Text Box 6"/>
          <p:cNvSpPr txBox="1">
            <a:spLocks noChangeArrowheads="1"/>
          </p:cNvSpPr>
          <p:nvPr/>
        </p:nvSpPr>
        <p:spPr bwMode="auto">
          <a:xfrm>
            <a:off x="2214546" y="2357430"/>
            <a:ext cx="635795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isometricOffAxis1Top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9600" b="0" dirty="0">
                <a:latin typeface="Times New Roman" pitchFamily="18" charset="0"/>
                <a:cs typeface="+mn-cs"/>
              </a:rPr>
              <a:t>  </a:t>
            </a:r>
            <a:r>
              <a:rPr lang="ru-RU" sz="16600" dirty="0">
                <a:effectLst>
                  <a:glow rad="228600">
                    <a:srgbClr val="5A5A5A"/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+mn-cs"/>
              </a:rPr>
              <a:t>К Т К</a:t>
            </a:r>
            <a:endParaRPr lang="ru-RU" sz="9600" dirty="0">
              <a:effectLst>
                <a:glow rad="228600">
                  <a:srgbClr val="5A5A5A"/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533511" name="AutoShape 7"/>
          <p:cNvSpPr>
            <a:spLocks noChangeArrowheads="1"/>
          </p:cNvSpPr>
          <p:nvPr/>
        </p:nvSpPr>
        <p:spPr bwMode="auto">
          <a:xfrm rot="20911615">
            <a:off x="8221663" y="3160713"/>
            <a:ext cx="914400" cy="1651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perspectiveHeroicExtremeRightFacing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33512" name="AutoShape 8"/>
          <p:cNvSpPr>
            <a:spLocks noChangeArrowheads="1"/>
          </p:cNvSpPr>
          <p:nvPr/>
        </p:nvSpPr>
        <p:spPr bwMode="auto">
          <a:xfrm rot="-474250">
            <a:off x="6007100" y="4276725"/>
            <a:ext cx="914400" cy="1651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3514" name="AutoShape 10"/>
          <p:cNvSpPr>
            <a:spLocks noChangeArrowheads="1"/>
          </p:cNvSpPr>
          <p:nvPr/>
        </p:nvSpPr>
        <p:spPr bwMode="auto">
          <a:xfrm>
            <a:off x="2895600" y="6019800"/>
            <a:ext cx="1214438" cy="508000"/>
          </a:xfrm>
          <a:prstGeom prst="ribbon2">
            <a:avLst>
              <a:gd name="adj1" fmla="val 12500"/>
              <a:gd name="adj2" fmla="val 50000"/>
            </a:avLst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3515" name="AutoShape 11"/>
          <p:cNvSpPr>
            <a:spLocks noChangeArrowheads="1"/>
          </p:cNvSpPr>
          <p:nvPr/>
        </p:nvSpPr>
        <p:spPr bwMode="auto">
          <a:xfrm>
            <a:off x="1676400" y="6019800"/>
            <a:ext cx="1214438" cy="500063"/>
          </a:xfrm>
          <a:prstGeom prst="ribbon">
            <a:avLst>
              <a:gd name="adj1" fmla="val 12500"/>
              <a:gd name="adj2" fmla="val 50000"/>
            </a:avLst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3516" name="AutoShape 12"/>
          <p:cNvSpPr>
            <a:spLocks noChangeArrowheads="1"/>
          </p:cNvSpPr>
          <p:nvPr/>
        </p:nvSpPr>
        <p:spPr bwMode="auto">
          <a:xfrm>
            <a:off x="457200" y="6019800"/>
            <a:ext cx="1214438" cy="500063"/>
          </a:xfrm>
          <a:prstGeom prst="ribbon2">
            <a:avLst>
              <a:gd name="adj1" fmla="val 12500"/>
              <a:gd name="adj2" fmla="val 50000"/>
            </a:avLst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33517" name="Picture 13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28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3518" name="Text Box 14"/>
          <p:cNvSpPr txBox="1">
            <a:spLocks noChangeArrowheads="1"/>
          </p:cNvSpPr>
          <p:nvPr/>
        </p:nvSpPr>
        <p:spPr bwMode="auto">
          <a:xfrm>
            <a:off x="0" y="6491288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800">
                <a:latin typeface="Times New Roman" pitchFamily="18" charset="0"/>
              </a:rPr>
              <a:t>(495) </a:t>
            </a:r>
            <a:r>
              <a:rPr lang="en-US" sz="1800">
                <a:latin typeface="Times New Roman" pitchFamily="18" charset="0"/>
              </a:rPr>
              <a:t>210</a:t>
            </a:r>
            <a:r>
              <a:rPr lang="ru-RU" sz="1800">
                <a:latin typeface="Times New Roman" pitchFamily="18" charset="0"/>
              </a:rPr>
              <a:t>-90-83 				  факс:(495) 546-97-20              </a:t>
            </a:r>
          </a:p>
        </p:txBody>
      </p:sp>
      <p:sp>
        <p:nvSpPr>
          <p:cNvPr id="533519" name="AutoShape 15"/>
          <p:cNvSpPr>
            <a:spLocks noChangeArrowheads="1"/>
          </p:cNvSpPr>
          <p:nvPr/>
        </p:nvSpPr>
        <p:spPr bwMode="auto">
          <a:xfrm>
            <a:off x="4038600" y="6019800"/>
            <a:ext cx="1214438" cy="500063"/>
          </a:xfrm>
          <a:prstGeom prst="ribbon">
            <a:avLst>
              <a:gd name="adj1" fmla="val 12500"/>
              <a:gd name="adj2" fmla="val 50000"/>
            </a:avLst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3520" name="AutoShape 16"/>
          <p:cNvSpPr>
            <a:spLocks noChangeArrowheads="1"/>
          </p:cNvSpPr>
          <p:nvPr/>
        </p:nvSpPr>
        <p:spPr bwMode="auto">
          <a:xfrm>
            <a:off x="5181600" y="6019800"/>
            <a:ext cx="1214438" cy="500063"/>
          </a:xfrm>
          <a:prstGeom prst="ribbon">
            <a:avLst>
              <a:gd name="adj1" fmla="val 12500"/>
              <a:gd name="adj2" fmla="val 50000"/>
            </a:avLst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3521" name="AutoShape 17"/>
          <p:cNvSpPr>
            <a:spLocks noChangeArrowheads="1"/>
          </p:cNvSpPr>
          <p:nvPr/>
        </p:nvSpPr>
        <p:spPr bwMode="auto">
          <a:xfrm>
            <a:off x="6400800" y="6019800"/>
            <a:ext cx="1214438" cy="500063"/>
          </a:xfrm>
          <a:prstGeom prst="ribbon">
            <a:avLst>
              <a:gd name="adj1" fmla="val 12500"/>
              <a:gd name="adj2" fmla="val 50000"/>
            </a:avLst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3523" name="AutoShape 19"/>
          <p:cNvSpPr>
            <a:spLocks noChangeArrowheads="1"/>
          </p:cNvSpPr>
          <p:nvPr/>
        </p:nvSpPr>
        <p:spPr bwMode="auto">
          <a:xfrm>
            <a:off x="1676400" y="6019800"/>
            <a:ext cx="1214438" cy="500063"/>
          </a:xfrm>
          <a:prstGeom prst="ribbon">
            <a:avLst>
              <a:gd name="adj1" fmla="val 12500"/>
              <a:gd name="adj2" fmla="val 50000"/>
            </a:avLst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33524" name="Picture 20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28600"/>
            <a:ext cx="1096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525" name="Picture 21" descr="Moscow-july2002- 00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590800"/>
            <a:ext cx="28575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08" name="Text Box 22"/>
          <p:cNvSpPr txBox="1">
            <a:spLocks noChangeArrowheads="1"/>
          </p:cNvSpPr>
          <p:nvPr/>
        </p:nvSpPr>
        <p:spPr bwMode="auto">
          <a:xfrm rot="21378912">
            <a:off x="6699651" y="3562522"/>
            <a:ext cx="41767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perspectiveHeroicExtremeRightFacing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6000" i="1" dirty="0"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  <a:cs typeface="+mn-cs"/>
              </a:rPr>
              <a:t> </a:t>
            </a:r>
            <a:r>
              <a:rPr lang="ru-RU" sz="6000" i="1" dirty="0"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Monotype Corsiva" pitchFamily="66" charset="0"/>
                <a:cs typeface="+mn-cs"/>
              </a:rPr>
              <a:t>А</a:t>
            </a:r>
            <a:r>
              <a:rPr lang="ru-RU" sz="6000" dirty="0"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+mn-cs"/>
              </a:rPr>
              <a:t>льянс</a:t>
            </a:r>
          </a:p>
        </p:txBody>
      </p:sp>
      <p:sp>
        <p:nvSpPr>
          <p:cNvPr id="533528" name="Text Box 24"/>
          <p:cNvSpPr txBox="1">
            <a:spLocks noChangeArrowheads="1"/>
          </p:cNvSpPr>
          <p:nvPr/>
        </p:nvSpPr>
        <p:spPr bwMode="auto">
          <a:xfrm>
            <a:off x="2438400" y="6461125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Courier New" pitchFamily="49" charset="0"/>
              </a:rPr>
              <a:t> </a:t>
            </a:r>
            <a:r>
              <a:rPr lang="en-US" sz="2000">
                <a:latin typeface="Courier New" pitchFamily="49" charset="0"/>
              </a:rPr>
              <a:t>E-mail:</a:t>
            </a:r>
            <a:r>
              <a:rPr lang="en-US" sz="2000">
                <a:latin typeface="Courier New" pitchFamily="49" charset="0"/>
                <a:hlinkClick r:id=""/>
              </a:rPr>
              <a:t>AKTK@AKTK.ru</a:t>
            </a:r>
            <a:r>
              <a:rPr lang="ru-RU" sz="2000">
                <a:latin typeface="Courier New" pitchFamily="49" charset="0"/>
              </a:rPr>
              <a:t>       </a:t>
            </a:r>
            <a:r>
              <a:rPr lang="en-US" sz="2000">
                <a:latin typeface="Courier New" pitchFamily="49" charset="0"/>
              </a:rPr>
              <a:t> </a:t>
            </a:r>
            <a:endParaRPr lang="ru-RU" sz="2000">
              <a:latin typeface="Courier New" pitchFamily="49" charset="0"/>
            </a:endParaRPr>
          </a:p>
        </p:txBody>
      </p:sp>
      <p:sp>
        <p:nvSpPr>
          <p:cNvPr id="533529" name="AutoShape 25"/>
          <p:cNvSpPr>
            <a:spLocks noChangeArrowheads="1"/>
          </p:cNvSpPr>
          <p:nvPr/>
        </p:nvSpPr>
        <p:spPr bwMode="auto">
          <a:xfrm>
            <a:off x="0" y="5410200"/>
            <a:ext cx="1214438" cy="500063"/>
          </a:xfrm>
          <a:prstGeom prst="ribbon2">
            <a:avLst>
              <a:gd name="adj1" fmla="val 12500"/>
              <a:gd name="adj2" fmla="val 50000"/>
            </a:avLst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3530" name="AutoShape 26"/>
          <p:cNvSpPr>
            <a:spLocks noChangeArrowheads="1"/>
          </p:cNvSpPr>
          <p:nvPr/>
        </p:nvSpPr>
        <p:spPr bwMode="auto">
          <a:xfrm>
            <a:off x="1066800" y="5410200"/>
            <a:ext cx="1214438" cy="500063"/>
          </a:xfrm>
          <a:prstGeom prst="ribbon2">
            <a:avLst>
              <a:gd name="adj1" fmla="val 12500"/>
              <a:gd name="adj2" fmla="val 50000"/>
            </a:avLst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3531" name="AutoShape 27"/>
          <p:cNvSpPr>
            <a:spLocks noChangeArrowheads="1"/>
          </p:cNvSpPr>
          <p:nvPr/>
        </p:nvSpPr>
        <p:spPr bwMode="auto">
          <a:xfrm>
            <a:off x="2133600" y="5410200"/>
            <a:ext cx="1214438" cy="500063"/>
          </a:xfrm>
          <a:prstGeom prst="ribbon2">
            <a:avLst>
              <a:gd name="adj1" fmla="val 12500"/>
              <a:gd name="adj2" fmla="val 50000"/>
            </a:avLst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3532" name="AutoShape 28"/>
          <p:cNvSpPr>
            <a:spLocks noChangeArrowheads="1"/>
          </p:cNvSpPr>
          <p:nvPr/>
        </p:nvSpPr>
        <p:spPr bwMode="auto">
          <a:xfrm>
            <a:off x="3200400" y="5410200"/>
            <a:ext cx="1214438" cy="500063"/>
          </a:xfrm>
          <a:prstGeom prst="ribbon2">
            <a:avLst>
              <a:gd name="adj1" fmla="val 12500"/>
              <a:gd name="adj2" fmla="val 50000"/>
            </a:avLst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isometricOffAxis2Top"/>
              <a:lightRig rig="threePt" dir="t"/>
            </a:scene3d>
          </a:bodyPr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33533" name="AutoShape 29"/>
          <p:cNvSpPr>
            <a:spLocks noChangeArrowheads="1"/>
          </p:cNvSpPr>
          <p:nvPr/>
        </p:nvSpPr>
        <p:spPr bwMode="auto">
          <a:xfrm>
            <a:off x="4267200" y="5410200"/>
            <a:ext cx="1214438" cy="500063"/>
          </a:xfrm>
          <a:prstGeom prst="ribbon2">
            <a:avLst>
              <a:gd name="adj1" fmla="val 12500"/>
              <a:gd name="adj2" fmla="val 50000"/>
            </a:avLst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3534" name="Text Box 30"/>
          <p:cNvSpPr txBox="1">
            <a:spLocks noChangeArrowheads="1"/>
          </p:cNvSpPr>
          <p:nvPr/>
        </p:nvSpPr>
        <p:spPr bwMode="auto">
          <a:xfrm>
            <a:off x="381000" y="5410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perspectiveRelaxedModerately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cs typeface="+mn-cs"/>
              </a:rPr>
              <a:t>К</a:t>
            </a:r>
          </a:p>
        </p:txBody>
      </p:sp>
      <p:sp>
        <p:nvSpPr>
          <p:cNvPr id="533535" name="Text Box 31"/>
          <p:cNvSpPr txBox="1">
            <a:spLocks noChangeArrowheads="1"/>
          </p:cNvSpPr>
          <p:nvPr/>
        </p:nvSpPr>
        <p:spPr bwMode="auto">
          <a:xfrm>
            <a:off x="4648200" y="5410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perspectiveRelaxed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cs typeface="+mn-cs"/>
              </a:rPr>
              <a:t>Ц</a:t>
            </a:r>
          </a:p>
        </p:txBody>
      </p:sp>
      <p:sp>
        <p:nvSpPr>
          <p:cNvPr id="533536" name="Text Box 32"/>
          <p:cNvSpPr txBox="1">
            <a:spLocks noChangeArrowheads="1"/>
          </p:cNvSpPr>
          <p:nvPr/>
        </p:nvSpPr>
        <p:spPr bwMode="auto">
          <a:xfrm>
            <a:off x="2514600" y="5410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perspectiveRelaxedModerately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cs typeface="+mn-cs"/>
              </a:rPr>
              <a:t>Н</a:t>
            </a:r>
          </a:p>
        </p:txBody>
      </p:sp>
      <p:sp>
        <p:nvSpPr>
          <p:cNvPr id="533537" name="Text Box 33"/>
          <p:cNvSpPr txBox="1">
            <a:spLocks noChangeArrowheads="1"/>
          </p:cNvSpPr>
          <p:nvPr/>
        </p:nvSpPr>
        <p:spPr bwMode="auto">
          <a:xfrm>
            <a:off x="3581400" y="5410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perspectiveRelaxed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cs typeface="+mn-cs"/>
              </a:rPr>
              <a:t>Е</a:t>
            </a:r>
          </a:p>
        </p:txBody>
      </p:sp>
      <p:sp>
        <p:nvSpPr>
          <p:cNvPr id="533538" name="Text Box 34"/>
          <p:cNvSpPr txBox="1">
            <a:spLocks noChangeArrowheads="1"/>
          </p:cNvSpPr>
          <p:nvPr/>
        </p:nvSpPr>
        <p:spPr bwMode="auto">
          <a:xfrm>
            <a:off x="1447800" y="5410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perspectiveRelaxedModerately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cs typeface="+mn-cs"/>
              </a:rPr>
              <a:t>О</a:t>
            </a:r>
          </a:p>
        </p:txBody>
      </p:sp>
      <p:sp>
        <p:nvSpPr>
          <p:cNvPr id="533539" name="Text Box 35"/>
          <p:cNvSpPr txBox="1">
            <a:spLocks noChangeArrowheads="1"/>
          </p:cNvSpPr>
          <p:nvPr/>
        </p:nvSpPr>
        <p:spPr bwMode="auto">
          <a:xfrm>
            <a:off x="838200" y="6019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perspectiveRelaxedModerately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cs typeface="+mn-cs"/>
              </a:rPr>
              <a:t>Ф</a:t>
            </a:r>
          </a:p>
        </p:txBody>
      </p:sp>
      <p:sp>
        <p:nvSpPr>
          <p:cNvPr id="533540" name="Text Box 36"/>
          <p:cNvSpPr txBox="1">
            <a:spLocks noChangeArrowheads="1"/>
          </p:cNvSpPr>
          <p:nvPr/>
        </p:nvSpPr>
        <p:spPr bwMode="auto">
          <a:xfrm>
            <a:off x="2057400" y="6019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perspectiveRelaxed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cs typeface="+mn-cs"/>
              </a:rPr>
              <a:t>И</a:t>
            </a:r>
          </a:p>
        </p:txBody>
      </p:sp>
      <p:sp>
        <p:nvSpPr>
          <p:cNvPr id="533541" name="Text Box 37"/>
          <p:cNvSpPr txBox="1">
            <a:spLocks noChangeArrowheads="1"/>
          </p:cNvSpPr>
          <p:nvPr/>
        </p:nvSpPr>
        <p:spPr bwMode="auto">
          <a:xfrm>
            <a:off x="3276600" y="6019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perspectiveRelaxed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cs typeface="+mn-cs"/>
              </a:rPr>
              <a:t>Л</a:t>
            </a:r>
          </a:p>
        </p:txBody>
      </p:sp>
      <p:sp>
        <p:nvSpPr>
          <p:cNvPr id="533542" name="Text Box 38"/>
          <p:cNvSpPr txBox="1">
            <a:spLocks noChangeArrowheads="1"/>
          </p:cNvSpPr>
          <p:nvPr/>
        </p:nvSpPr>
        <p:spPr bwMode="auto">
          <a:xfrm>
            <a:off x="4419600" y="6019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perspectiveRelaxed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cs typeface="+mn-cs"/>
              </a:rPr>
              <a:t>Ь</a:t>
            </a:r>
          </a:p>
        </p:txBody>
      </p:sp>
      <p:sp>
        <p:nvSpPr>
          <p:cNvPr id="533543" name="Text Box 39"/>
          <p:cNvSpPr txBox="1">
            <a:spLocks noChangeArrowheads="1"/>
          </p:cNvSpPr>
          <p:nvPr/>
        </p:nvSpPr>
        <p:spPr bwMode="auto">
          <a:xfrm>
            <a:off x="5562600" y="6019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perspectiveRelaxed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cs typeface="+mn-cs"/>
              </a:rPr>
              <a:t>М</a:t>
            </a:r>
          </a:p>
        </p:txBody>
      </p:sp>
      <p:sp>
        <p:nvSpPr>
          <p:cNvPr id="533544" name="Text Box 40"/>
          <p:cNvSpPr txBox="1">
            <a:spLocks noChangeArrowheads="1"/>
          </p:cNvSpPr>
          <p:nvPr/>
        </p:nvSpPr>
        <p:spPr bwMode="auto">
          <a:xfrm>
            <a:off x="6781800" y="6019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perspectiveRelaxedModerately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cs typeface="+mn-cs"/>
              </a:rPr>
              <a:t>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9413">
    <p:split orient="vert" dir="in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33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33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533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533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533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533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35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3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3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3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3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3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3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3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533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533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533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533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533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533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7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533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533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3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3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3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5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3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3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3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3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5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53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0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500"/>
                                        <p:tgtEl>
                                          <p:spTgt spid="53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6500"/>
                            </p:stCondLst>
                            <p:childTnLst>
                              <p:par>
                                <p:cTn id="9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33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3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000"/>
                            </p:stCondLst>
                            <p:childTnLst>
                              <p:par>
                                <p:cTn id="9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33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33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3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3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33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33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3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3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33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33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33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33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3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33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33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33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3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3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3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33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33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3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33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33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33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33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0" fill="hold"/>
                                        <p:tgtEl>
                                          <p:spTgt spid="533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0" fill="hold"/>
                                        <p:tgtEl>
                                          <p:spTgt spid="533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8" grpId="0" animBg="1" autoUpdateAnimBg="0"/>
      <p:bldP spid="533509" grpId="0" autoUpdateAnimBg="0"/>
      <p:bldP spid="533511" grpId="0" animBg="1"/>
      <p:bldP spid="533512" grpId="0" animBg="1"/>
      <p:bldP spid="533514" grpId="0" animBg="1"/>
      <p:bldP spid="533515" grpId="0" animBg="1"/>
      <p:bldP spid="533516" grpId="0" animBg="1"/>
      <p:bldP spid="533518" grpId="0" autoUpdateAnimBg="0"/>
      <p:bldP spid="533519" grpId="0" animBg="1"/>
      <p:bldP spid="533520" grpId="0" animBg="1"/>
      <p:bldP spid="533521" grpId="0" animBg="1"/>
      <p:bldP spid="533523" grpId="0" animBg="1"/>
      <p:bldP spid="533528" grpId="0" autoUpdateAnimBg="0"/>
      <p:bldP spid="533529" grpId="0" animBg="1"/>
      <p:bldP spid="533530" grpId="0" animBg="1"/>
      <p:bldP spid="533531" grpId="0" animBg="1"/>
      <p:bldP spid="533532" grpId="0" animBg="1"/>
      <p:bldP spid="5335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Garamond" pitchFamily="18" charset="0"/>
              </a:rPr>
              <a:t>                                                                             Экономическая жизнеспособность</a:t>
            </a:r>
          </a:p>
          <a:p>
            <a:pPr>
              <a:spcBef>
                <a:spcPct val="50000"/>
              </a:spcBef>
            </a:pPr>
            <a:r>
              <a:rPr lang="ru-RU" sz="2000">
                <a:latin typeface="Garamond" pitchFamily="18" charset="0"/>
              </a:rPr>
              <a:t>                                                                                    Энергетическая независимость</a:t>
            </a:r>
          </a:p>
          <a:p>
            <a:pPr>
              <a:spcBef>
                <a:spcPct val="50000"/>
              </a:spcBef>
            </a:pPr>
            <a:r>
              <a:rPr lang="ru-RU" sz="2000">
                <a:latin typeface="Garamond" pitchFamily="18" charset="0"/>
              </a:rPr>
              <a:t>                                                                                         Экологическая безопасность</a:t>
            </a:r>
          </a:p>
          <a:p>
            <a:pPr>
              <a:spcBef>
                <a:spcPct val="50000"/>
              </a:spcBef>
            </a:pPr>
            <a:r>
              <a:rPr lang="ru-RU" sz="2000">
                <a:latin typeface="Garamond" pitchFamily="18" charset="0"/>
              </a:rPr>
              <a:t>                                                                              </a:t>
            </a:r>
          </a:p>
          <a:p>
            <a:pPr>
              <a:spcBef>
                <a:spcPct val="50000"/>
              </a:spcBef>
            </a:pPr>
            <a:endParaRPr lang="ru-RU" b="0"/>
          </a:p>
          <a:p>
            <a:pPr>
              <a:spcBef>
                <a:spcPct val="50000"/>
              </a:spcBef>
            </a:pPr>
            <a:endParaRPr lang="ru-RU" b="0"/>
          </a:p>
        </p:txBody>
      </p:sp>
      <p:sp>
        <p:nvSpPr>
          <p:cNvPr id="545796" name="Text Box 4"/>
          <p:cNvSpPr txBox="1">
            <a:spLocks noChangeArrowheads="1"/>
          </p:cNvSpPr>
          <p:nvPr/>
        </p:nvSpPr>
        <p:spPr bwMode="auto">
          <a:xfrm>
            <a:off x="0" y="0"/>
            <a:ext cx="4876800" cy="302101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perspectiveRight" fov="2400000">
                <a:rot lat="0" lon="20699999" rev="0"/>
              </a:camera>
              <a:lightRig rig="harsh" dir="t">
                <a:rot lat="0" lon="0" rev="13200000"/>
              </a:lightRig>
            </a:scene3d>
            <a:sp3d z="50800" extrusionH="88900">
              <a:bevelT w="38100" h="38100"/>
              <a:extrusionClr>
                <a:srgbClr val="F6002F"/>
              </a:extrusionClr>
              <a:contourClr>
                <a:srgbClr val="FFE28F"/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b="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cs typeface="+mn-cs"/>
              </a:rPr>
              <a:t>РЕВОЛЮЦИОННАЯ ТЕХНИКА                 НА РЫНКЕ АЛЬТЕРНАТИВНОЙ ЭНЕРГЕТИКИ – </a:t>
            </a:r>
            <a:r>
              <a:rPr lang="ru-RU" sz="2800" i="1" dirty="0">
                <a:ln>
                  <a:solidFill>
                    <a:srgbClr val="F545E8"/>
                  </a:solidFill>
                </a:ln>
                <a:solidFill>
                  <a:srgbClr val="EB6BD9"/>
                </a:solidFill>
                <a:effectLst>
                  <a:glow rad="228600">
                    <a:srgbClr val="FFFEFB"/>
                  </a:glow>
                  <a:reflection blurRad="6350" stA="50000" endA="300" endPos="50000" dist="29997" dir="5400000" sy="-100000" algn="bl" rotWithShape="0"/>
                </a:effectLst>
                <a:latin typeface="Monotype Corsiva" pitchFamily="66" charset="0"/>
                <a:cs typeface="+mn-cs"/>
              </a:rPr>
              <a:t>МИКРОТУРБИНА                                   НА  ВОЗДУШНЫХ ПОДШИПНИКАХ</a:t>
            </a:r>
            <a:r>
              <a:rPr lang="ru-RU" i="1" dirty="0">
                <a:ln>
                  <a:solidFill>
                    <a:srgbClr val="F545E8"/>
                  </a:solidFill>
                </a:ln>
                <a:solidFill>
                  <a:srgbClr val="EB6BD9"/>
                </a:solidFill>
                <a:effectLst>
                  <a:glow rad="228600">
                    <a:srgbClr val="FFFEFB"/>
                  </a:glow>
                  <a:reflection blurRad="6350" stA="50000" endA="300" endPos="50000" dist="29997" dir="5400000" sy="-100000" algn="bl" rotWithShape="0"/>
                </a:effectLst>
                <a:latin typeface="Monotype Corsiva" pitchFamily="66" charset="0"/>
                <a:cs typeface="+mn-cs"/>
              </a:rPr>
              <a:t>  </a:t>
            </a:r>
            <a:r>
              <a:rPr lang="en-US" i="1" dirty="0">
                <a:ln>
                  <a:solidFill>
                    <a:srgbClr val="F545E8"/>
                  </a:solidFill>
                </a:ln>
                <a:solidFill>
                  <a:srgbClr val="EB6BD9"/>
                </a:solidFill>
                <a:effectLst>
                  <a:glow rad="228600">
                    <a:srgbClr val="FFFEFB"/>
                  </a:glow>
                  <a:reflection blurRad="6350" stA="50000" endA="300" endPos="50000" dist="29997" dir="5400000" sy="-100000" algn="bl" rotWithShape="0"/>
                </a:effectLst>
                <a:latin typeface="Monotype Corsiva" pitchFamily="66" charset="0"/>
                <a:cs typeface="+mn-cs"/>
              </a:rPr>
              <a:t>-</a:t>
            </a:r>
            <a:r>
              <a:rPr lang="ru-RU" i="1" dirty="0">
                <a:ln>
                  <a:solidFill>
                    <a:srgbClr val="F545E8"/>
                  </a:solidFill>
                </a:ln>
                <a:solidFill>
                  <a:srgbClr val="EB6BD9"/>
                </a:solidFill>
                <a:effectLst>
                  <a:glow rad="228600">
                    <a:srgbClr val="FFFEFB"/>
                  </a:glow>
                  <a:reflection blurRad="6350" stA="50000" endA="300" endPos="50000" dist="29997" dir="5400000" sy="-100000" algn="bl" rotWithShape="0"/>
                </a:effectLst>
                <a:latin typeface="Monotype Corsiva" pitchFamily="66" charset="0"/>
                <a:cs typeface="+mn-cs"/>
              </a:rPr>
              <a:t>    </a:t>
            </a:r>
            <a:r>
              <a:rPr lang="ru-RU" i="1" dirty="0">
                <a:ln>
                  <a:solidFill>
                    <a:srgbClr val="F545E8"/>
                  </a:solidFill>
                </a:ln>
                <a:solidFill>
                  <a:srgbClr val="E11FC5"/>
                </a:solidFill>
                <a:effectLst>
                  <a:glow rad="228600">
                    <a:schemeClr val="tx1">
                      <a:lumMod val="20000"/>
                      <a:lumOff val="80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Monotype Corsiva" pitchFamily="66" charset="0"/>
                <a:cs typeface="+mn-cs"/>
              </a:rPr>
              <a:t> </a:t>
            </a:r>
            <a:r>
              <a:rPr lang="ru-RU" i="1" dirty="0">
                <a:ln>
                  <a:solidFill>
                    <a:srgbClr val="F545E8"/>
                  </a:solidFill>
                </a:ln>
                <a:solidFill>
                  <a:srgbClr val="E11FC5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Monotype Corsiva" pitchFamily="66" charset="0"/>
                <a:cs typeface="+mn-cs"/>
              </a:rPr>
              <a:t>     </a:t>
            </a:r>
            <a:r>
              <a:rPr lang="ru-RU" i="1" dirty="0">
                <a:ln>
                  <a:solidFill>
                    <a:srgbClr val="F545E8"/>
                  </a:solidFill>
                </a:ln>
                <a:solidFill>
                  <a:srgbClr val="E11FC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Monotype Corsiva" pitchFamily="66" charset="0"/>
                <a:cs typeface="+mn-cs"/>
              </a:rPr>
              <a:t>  </a:t>
            </a:r>
            <a:r>
              <a:rPr lang="ru-RU" i="1" dirty="0">
                <a:solidFill>
                  <a:srgbClr val="E11FC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Monotype Corsiva" pitchFamily="66" charset="0"/>
                <a:cs typeface="+mn-cs"/>
              </a:rPr>
              <a:t>  </a:t>
            </a:r>
            <a:r>
              <a:rPr lang="ru-RU" i="1" dirty="0">
                <a:solidFill>
                  <a:srgbClr val="E11FC5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Monotype Corsiva" pitchFamily="66" charset="0"/>
                <a:cs typeface="+mn-cs"/>
              </a:rPr>
              <a:t>   </a:t>
            </a:r>
            <a:r>
              <a:rPr lang="ru-RU" sz="1800" b="0" dirty="0">
                <a:cs typeface="+mn-cs"/>
              </a:rPr>
              <a:t>АКТИВНО РЕАЛИЗУЕТ ПРО</a:t>
            </a:r>
            <a:r>
              <a:rPr lang="ru-RU" sz="1800" b="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cs typeface="+mn-cs"/>
              </a:rPr>
              <a:t>ГРАММУ ЛИКВИДАЦИИ ЭНЕРГОДЕФИЦИТА В РОССИИ И СТРАНАХ СНГ</a:t>
            </a:r>
          </a:p>
        </p:txBody>
      </p:sp>
      <p:pic>
        <p:nvPicPr>
          <p:cNvPr id="545797" name="Picture 5" descr="log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4689">
            <a:off x="6481297" y="1753677"/>
            <a:ext cx="24034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 fov="3000000">
              <a:rot lat="21448023" lon="1492811" rev="245495"/>
            </a:camera>
            <a:lightRig rig="contrasting" dir="t"/>
          </a:scene3d>
          <a:sp3d z="292100" prstMaterial="translucentPowder">
            <a:bevelT w="184150" h="177800" prst="softRound"/>
            <a:bevelB w="387350" h="889000"/>
          </a:sp3d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0" y="3006725"/>
            <a:ext cx="6705600" cy="3425825"/>
          </a:xfrm>
          <a:prstGeom prst="rect">
            <a:avLst/>
          </a:prstGeom>
          <a:solidFill>
            <a:srgbClr val="8000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>
                <a:rot lat="0" lon="0" rev="18000000"/>
              </a:lightRig>
            </a:scene3d>
            <a:sp3d extrusionH="57150" contourW="6350" prstMaterial="powder">
              <a:bevelT w="38100" h="38100" prst="angle"/>
              <a:contourClr>
                <a:schemeClr val="tx2">
                  <a:lumMod val="5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   </a:t>
            </a:r>
            <a:r>
              <a:rPr lang="ru-RU" sz="1800" u="sng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ЛИНЕЙКА НОМИНАЛЬНЫХ МОЩНОСТЕЙ ТУРБИН,</a:t>
            </a:r>
            <a:r>
              <a:rPr lang="en-US" sz="1800" u="sng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 </a:t>
            </a:r>
            <a:r>
              <a:rPr lang="ru-RU" sz="1800" u="sng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ПОСТАВЛЯЕМЫХ ОТ ЗАВОДОВ</a:t>
            </a:r>
            <a:r>
              <a:rPr lang="en-US" sz="1800" u="sng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 </a:t>
            </a:r>
            <a:r>
              <a:rPr lang="ru-RU" sz="1800" u="sng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-</a:t>
            </a:r>
            <a:r>
              <a:rPr lang="en-US" sz="1800" u="sng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 </a:t>
            </a:r>
            <a:r>
              <a:rPr lang="ru-RU" sz="1800" u="sng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ПРОИЗВОДИТЕЛЕЙ: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“Capstone” (</a:t>
            </a:r>
            <a:r>
              <a:rPr lang="ru-RU" sz="2000" b="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США) </a:t>
            </a:r>
            <a:r>
              <a:rPr lang="en-US" sz="2000" b="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 </a:t>
            </a:r>
            <a:r>
              <a:rPr lang="ru-RU" sz="2000" b="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       </a:t>
            </a:r>
            <a:r>
              <a:rPr lang="en-US" sz="2000" b="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- </a:t>
            </a:r>
            <a:r>
              <a:rPr lang="ru-RU" sz="2000" b="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  </a:t>
            </a:r>
            <a:r>
              <a:rPr lang="en-US" sz="2000" b="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30, 65, 200, 600, 800, 1000 (</a:t>
            </a:r>
            <a:r>
              <a:rPr lang="ru-RU" sz="2000" b="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кВт</a:t>
            </a:r>
            <a:r>
              <a:rPr lang="en-US" sz="2000" b="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)</a:t>
            </a:r>
            <a:endParaRPr lang="ru-RU" sz="2000" b="0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Arial Narrow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“Ingersoll Rand” (</a:t>
            </a:r>
            <a:r>
              <a:rPr lang="ru-RU" sz="2000" b="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США</a:t>
            </a:r>
            <a:r>
              <a:rPr lang="en-US" sz="2000" b="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)</a:t>
            </a:r>
            <a:r>
              <a:rPr lang="ru-RU" sz="2000" b="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 -  250 кВт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“OPRA” (</a:t>
            </a:r>
            <a:r>
              <a:rPr lang="ru-RU" sz="2000" b="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Нидерланды</a:t>
            </a:r>
            <a:r>
              <a:rPr lang="en-US" sz="2000" b="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)</a:t>
            </a:r>
            <a:r>
              <a:rPr lang="ru-RU" sz="2000" b="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 - 1800 кВт</a:t>
            </a:r>
            <a:r>
              <a:rPr lang="en-US" sz="2000" b="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 /</a:t>
            </a:r>
            <a:r>
              <a:rPr lang="ru-RU" sz="1800" b="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конструктивная особенность </a:t>
            </a:r>
            <a:r>
              <a:rPr lang="ru-RU" sz="1800" b="0" dirty="0" err="1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МИНИтурбины</a:t>
            </a:r>
            <a:r>
              <a:rPr lang="ru-RU" sz="1800" b="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 – две горелки: </a:t>
            </a:r>
            <a:r>
              <a:rPr lang="ru-RU" sz="1800" b="0" dirty="0" err="1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жидкотопливная</a:t>
            </a:r>
            <a:r>
              <a:rPr lang="ru-RU" sz="1800" b="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 и на газе, что позволяет турбине без остановки её работы переходить,  в критической ситуации, на тот или другой вид топлива. Это свойство турбины обеспечивает  решения, при которых резервный автономный источник энергии, например </a:t>
            </a:r>
            <a:r>
              <a:rPr lang="ru-RU" sz="1800" b="0" dirty="0" err="1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дизельгенератор</a:t>
            </a:r>
            <a:r>
              <a:rPr lang="ru-RU" sz="1800" b="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, не нужен</a:t>
            </a:r>
            <a:r>
              <a:rPr lang="ru-RU" sz="2000" b="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 </a:t>
            </a:r>
            <a:r>
              <a:rPr lang="en-US" sz="2000" b="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Arial Narrow" pitchFamily="34" charset="0"/>
              </a:rPr>
              <a:t>/</a:t>
            </a:r>
            <a:endParaRPr lang="ru-RU" sz="2000" b="0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0" y="640080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0" y="64008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0" y="6400800"/>
            <a:ext cx="6705600" cy="457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 Narrow" pitchFamily="34" charset="0"/>
              </a:rPr>
              <a:t>т.(495)</a:t>
            </a:r>
            <a:r>
              <a:rPr lang="en-US">
                <a:latin typeface="Arial Narrow" pitchFamily="34" charset="0"/>
              </a:rPr>
              <a:t>210</a:t>
            </a:r>
            <a:r>
              <a:rPr lang="ru-RU">
                <a:latin typeface="Arial Narrow" pitchFamily="34" charset="0"/>
              </a:rPr>
              <a:t>-90</a:t>
            </a:r>
            <a:r>
              <a:rPr lang="en-US">
                <a:latin typeface="Arial Narrow" pitchFamily="34" charset="0"/>
              </a:rPr>
              <a:t>-</a:t>
            </a:r>
            <a:r>
              <a:rPr lang="ru-RU">
                <a:latin typeface="Arial Narrow" pitchFamily="34" charset="0"/>
              </a:rPr>
              <a:t>83</a:t>
            </a:r>
            <a:r>
              <a:rPr lang="ru-RU" b="0">
                <a:latin typeface="Arial Narrow" pitchFamily="34" charset="0"/>
              </a:rPr>
              <a:t>    </a:t>
            </a:r>
            <a:r>
              <a:rPr lang="en-US">
                <a:latin typeface="Arial Narrow" pitchFamily="34" charset="0"/>
                <a:hlinkClick r:id=""/>
              </a:rPr>
              <a:t>www.aktk.ru</a:t>
            </a:r>
            <a:r>
              <a:rPr lang="en-US" b="0">
                <a:latin typeface="Arial Narrow" pitchFamily="34" charset="0"/>
              </a:rPr>
              <a:t> </a:t>
            </a:r>
            <a:r>
              <a:rPr lang="ru-RU" b="0">
                <a:latin typeface="Arial Narrow" pitchFamily="34" charset="0"/>
              </a:rPr>
              <a:t>    </a:t>
            </a:r>
            <a:r>
              <a:rPr lang="en-US">
                <a:latin typeface="Arial Narrow" pitchFamily="34" charset="0"/>
              </a:rPr>
              <a:t>fax: (495) 546-9720</a:t>
            </a:r>
            <a:endParaRPr lang="ru-RU">
              <a:latin typeface="Arial Narrow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15142">
    <p:zoom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4579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579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1D3E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55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" fill="hold"/>
                                        <p:tgtEl>
                                          <p:spTgt spid="54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" fill="hold"/>
                                        <p:tgtEl>
                                          <p:spTgt spid="54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625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45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45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5" grpId="0" autoUpdateAnimBg="0"/>
      <p:bldP spid="54579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818" name="Picture 2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04800"/>
            <a:ext cx="11271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6819" name="Text Box 3"/>
          <p:cNvSpPr txBox="1">
            <a:spLocks noChangeArrowheads="1"/>
          </p:cNvSpPr>
          <p:nvPr/>
        </p:nvSpPr>
        <p:spPr bwMode="auto">
          <a:xfrm>
            <a:off x="-1588" y="2074863"/>
            <a:ext cx="9144001" cy="4832092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bliqueTopLeft"/>
              <a:lightRig rig="threePt" dir="t">
                <a:rot lat="0" lon="0" rev="15000000"/>
              </a:lightRig>
            </a:scene3d>
            <a:sp3d z="88900" extrusionH="387350" prstMaterial="flat">
              <a:bevelT w="38100" h="38100" prst="angle"/>
              <a:extrusionClr>
                <a:schemeClr val="accent4">
                  <a:lumMod val="75000"/>
                </a:schemeClr>
              </a:extrusionClr>
              <a:contourClr>
                <a:schemeClr val="accent3"/>
              </a:contourClr>
            </a:sp3d>
          </a:bodyPr>
          <a:lstStyle/>
          <a:p>
            <a:pPr>
              <a:defRPr/>
            </a:pPr>
            <a:r>
              <a:rPr lang="ru-RU" sz="4400" dirty="0">
                <a:ln>
                  <a:solidFill>
                    <a:srgbClr val="FFFF00"/>
                  </a:solidFill>
                </a:ln>
                <a:solidFill>
                  <a:srgbClr val="FFE497"/>
                </a:solidFill>
                <a:effectLst>
                  <a:glow rad="101600">
                    <a:srgbClr val="9E0000"/>
                  </a:glow>
                </a:effectLst>
                <a:latin typeface="Times New Roman" pitchFamily="18" charset="0"/>
              </a:rPr>
              <a:t>Внедрение </a:t>
            </a:r>
            <a:r>
              <a:rPr lang="ru-RU" sz="4400" dirty="0" err="1">
                <a:ln>
                  <a:solidFill>
                    <a:srgbClr val="FFFF00"/>
                  </a:solidFill>
                </a:ln>
                <a:solidFill>
                  <a:srgbClr val="FFE497"/>
                </a:solidFill>
                <a:effectLst>
                  <a:glow rad="101600">
                    <a:srgbClr val="9E0000"/>
                  </a:glow>
                </a:effectLst>
                <a:latin typeface="Times New Roman" pitchFamily="18" charset="0"/>
              </a:rPr>
              <a:t>ГазоТурбоЭлектроГенераторов</a:t>
            </a:r>
            <a:r>
              <a:rPr lang="ru-RU" sz="4400" dirty="0">
                <a:ln>
                  <a:solidFill>
                    <a:srgbClr val="FFFF00"/>
                  </a:solidFill>
                </a:ln>
                <a:solidFill>
                  <a:srgbClr val="FFE497"/>
                </a:solidFill>
                <a:effectLst>
                  <a:glow rad="101600">
                    <a:srgbClr val="9E0000"/>
                  </a:glow>
                </a:effectLst>
                <a:latin typeface="Times New Roman" pitchFamily="18" charset="0"/>
              </a:rPr>
              <a:t> в повседневную жизнь по степени воздействия на общество можно сравнить с началом эксплуатации персональных компьютеров или сотовых телефонов.</a:t>
            </a:r>
          </a:p>
        </p:txBody>
      </p:sp>
      <p:sp>
        <p:nvSpPr>
          <p:cNvPr id="546820" name="AutoShape 4"/>
          <p:cNvSpPr>
            <a:spLocks noChangeArrowheads="1"/>
          </p:cNvSpPr>
          <p:nvPr/>
        </p:nvSpPr>
        <p:spPr bwMode="auto">
          <a:xfrm>
            <a:off x="4267200" y="0"/>
            <a:ext cx="9144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6821" name="AutoShape 5"/>
          <p:cNvSpPr>
            <a:spLocks noChangeArrowheads="1"/>
          </p:cNvSpPr>
          <p:nvPr/>
        </p:nvSpPr>
        <p:spPr bwMode="auto">
          <a:xfrm>
            <a:off x="152400" y="1600200"/>
            <a:ext cx="9144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6822" name="AutoShape 6"/>
          <p:cNvSpPr>
            <a:spLocks noChangeArrowheads="1"/>
          </p:cNvSpPr>
          <p:nvPr/>
        </p:nvSpPr>
        <p:spPr bwMode="auto">
          <a:xfrm>
            <a:off x="7315200" y="1905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1371600" y="12192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6824" name="AutoShape 8"/>
          <p:cNvSpPr>
            <a:spLocks noChangeArrowheads="1"/>
          </p:cNvSpPr>
          <p:nvPr/>
        </p:nvSpPr>
        <p:spPr bwMode="auto">
          <a:xfrm>
            <a:off x="8229600" y="5943600"/>
            <a:ext cx="914400" cy="9144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685800" y="12954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7467600" y="1524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1219200" y="990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762000" y="16764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1600200" y="1524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1066800" y="1143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6831" name="AutoShape 15"/>
          <p:cNvSpPr>
            <a:spLocks noChangeArrowheads="1"/>
          </p:cNvSpPr>
          <p:nvPr/>
        </p:nvSpPr>
        <p:spPr bwMode="auto">
          <a:xfrm>
            <a:off x="5334000" y="6399213"/>
            <a:ext cx="914400" cy="457200"/>
          </a:xfrm>
          <a:prstGeom prst="star4">
            <a:avLst>
              <a:gd name="adj" fmla="val 1406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6172200" y="14478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1905000" y="1524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>
            <a:off x="1066800" y="14478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1" name="AutoShape 19"/>
          <p:cNvSpPr>
            <a:spLocks noChangeArrowheads="1"/>
          </p:cNvSpPr>
          <p:nvPr/>
        </p:nvSpPr>
        <p:spPr bwMode="auto">
          <a:xfrm>
            <a:off x="5181600" y="16002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6836" name="AutoShape 20"/>
          <p:cNvSpPr>
            <a:spLocks noChangeArrowheads="1"/>
          </p:cNvSpPr>
          <p:nvPr/>
        </p:nvSpPr>
        <p:spPr bwMode="auto">
          <a:xfrm>
            <a:off x="5486400" y="6500813"/>
            <a:ext cx="914400" cy="3556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06DCDC"/>
              </a:gs>
              <a:gs pos="100000">
                <a:srgbClr val="B8103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6837" name="AutoShape 21"/>
          <p:cNvSpPr>
            <a:spLocks noChangeArrowheads="1"/>
          </p:cNvSpPr>
          <p:nvPr/>
        </p:nvSpPr>
        <p:spPr bwMode="auto">
          <a:xfrm>
            <a:off x="8229600" y="1600200"/>
            <a:ext cx="914400" cy="4572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4" name="AutoShape 22"/>
          <p:cNvSpPr>
            <a:spLocks noChangeArrowheads="1"/>
          </p:cNvSpPr>
          <p:nvPr/>
        </p:nvSpPr>
        <p:spPr bwMode="auto">
          <a:xfrm>
            <a:off x="2971800" y="1371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5" name="AutoShape 23"/>
          <p:cNvSpPr>
            <a:spLocks noChangeArrowheads="1"/>
          </p:cNvSpPr>
          <p:nvPr/>
        </p:nvSpPr>
        <p:spPr bwMode="auto">
          <a:xfrm>
            <a:off x="3429000" y="1905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6840" name="AutoShape 24"/>
          <p:cNvSpPr>
            <a:spLocks noChangeArrowheads="1"/>
          </p:cNvSpPr>
          <p:nvPr/>
        </p:nvSpPr>
        <p:spPr bwMode="auto">
          <a:xfrm>
            <a:off x="0" y="1524000"/>
            <a:ext cx="914400" cy="409575"/>
          </a:xfrm>
          <a:prstGeom prst="star4">
            <a:avLst>
              <a:gd name="adj" fmla="val 12500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6841" name="AutoShape 25"/>
          <p:cNvSpPr>
            <a:spLocks noChangeArrowheads="1"/>
          </p:cNvSpPr>
          <p:nvPr/>
        </p:nvSpPr>
        <p:spPr bwMode="auto">
          <a:xfrm>
            <a:off x="8229600" y="1752600"/>
            <a:ext cx="914400" cy="346075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218" name="AutoShape 26"/>
          <p:cNvSpPr>
            <a:spLocks noChangeArrowheads="1"/>
          </p:cNvSpPr>
          <p:nvPr/>
        </p:nvSpPr>
        <p:spPr bwMode="auto">
          <a:xfrm>
            <a:off x="4038600" y="1371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4419600" y="12954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0" name="AutoShape 28"/>
          <p:cNvSpPr>
            <a:spLocks noChangeArrowheads="1"/>
          </p:cNvSpPr>
          <p:nvPr/>
        </p:nvSpPr>
        <p:spPr bwMode="auto">
          <a:xfrm>
            <a:off x="2895600" y="1905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1" name="AutoShape 29"/>
          <p:cNvSpPr>
            <a:spLocks noChangeArrowheads="1"/>
          </p:cNvSpPr>
          <p:nvPr/>
        </p:nvSpPr>
        <p:spPr bwMode="auto">
          <a:xfrm>
            <a:off x="2438400" y="1371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2" name="AutoShape 30"/>
          <p:cNvSpPr>
            <a:spLocks noChangeArrowheads="1"/>
          </p:cNvSpPr>
          <p:nvPr/>
        </p:nvSpPr>
        <p:spPr bwMode="auto">
          <a:xfrm>
            <a:off x="3352800" y="16002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3" name="AutoShape 31"/>
          <p:cNvSpPr>
            <a:spLocks noChangeArrowheads="1"/>
          </p:cNvSpPr>
          <p:nvPr/>
        </p:nvSpPr>
        <p:spPr bwMode="auto">
          <a:xfrm>
            <a:off x="4724400" y="1524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4" name="AutoShape 32"/>
          <p:cNvSpPr>
            <a:spLocks noChangeArrowheads="1"/>
          </p:cNvSpPr>
          <p:nvPr/>
        </p:nvSpPr>
        <p:spPr bwMode="auto">
          <a:xfrm>
            <a:off x="5486400" y="1752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6849" name="AutoShape 33"/>
          <p:cNvSpPr>
            <a:spLocks noChangeArrowheads="1"/>
          </p:cNvSpPr>
          <p:nvPr/>
        </p:nvSpPr>
        <p:spPr bwMode="auto">
          <a:xfrm>
            <a:off x="4495800" y="18288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6850" name="AutoShape 34"/>
          <p:cNvSpPr>
            <a:spLocks noChangeArrowheads="1"/>
          </p:cNvSpPr>
          <p:nvPr/>
        </p:nvSpPr>
        <p:spPr bwMode="auto">
          <a:xfrm>
            <a:off x="6781800" y="1752600"/>
            <a:ext cx="1524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7" name="AutoShape 35"/>
          <p:cNvSpPr>
            <a:spLocks noChangeArrowheads="1"/>
          </p:cNvSpPr>
          <p:nvPr/>
        </p:nvSpPr>
        <p:spPr bwMode="auto">
          <a:xfrm>
            <a:off x="8228013" y="3657600"/>
            <a:ext cx="914400" cy="511175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D41240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6852" name="AutoShape 36"/>
          <p:cNvSpPr>
            <a:spLocks noChangeArrowheads="1"/>
          </p:cNvSpPr>
          <p:nvPr/>
        </p:nvSpPr>
        <p:spPr bwMode="auto">
          <a:xfrm>
            <a:off x="4267200" y="0"/>
            <a:ext cx="914400" cy="228600"/>
          </a:xfrm>
          <a:prstGeom prst="star4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6853" name="Text Box 37"/>
          <p:cNvSpPr txBox="1">
            <a:spLocks noChangeArrowheads="1"/>
          </p:cNvSpPr>
          <p:nvPr/>
        </p:nvSpPr>
        <p:spPr bwMode="auto">
          <a:xfrm>
            <a:off x="228600" y="0"/>
            <a:ext cx="861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i="1" u="sng">
                <a:latin typeface="Lucida Sans Unicode" pitchFamily="34" charset="0"/>
              </a:rPr>
              <a:t>Энергетическая независимость                      Экологическая безопасность</a:t>
            </a:r>
          </a:p>
        </p:txBody>
      </p:sp>
      <p:sp>
        <p:nvSpPr>
          <p:cNvPr id="8230" name="AutoShape 38"/>
          <p:cNvSpPr>
            <a:spLocks noChangeArrowheads="1"/>
          </p:cNvSpPr>
          <p:nvPr/>
        </p:nvSpPr>
        <p:spPr bwMode="auto">
          <a:xfrm>
            <a:off x="3657600" y="14478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31" name="AutoShape 39"/>
          <p:cNvSpPr>
            <a:spLocks noChangeArrowheads="1"/>
          </p:cNvSpPr>
          <p:nvPr/>
        </p:nvSpPr>
        <p:spPr bwMode="auto">
          <a:xfrm>
            <a:off x="2514600" y="1752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32" name="AutoShape 40"/>
          <p:cNvSpPr>
            <a:spLocks noChangeArrowheads="1"/>
          </p:cNvSpPr>
          <p:nvPr/>
        </p:nvSpPr>
        <p:spPr bwMode="auto">
          <a:xfrm>
            <a:off x="1905000" y="1752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6857" name="AutoShape 41"/>
          <p:cNvSpPr>
            <a:spLocks noChangeArrowheads="1"/>
          </p:cNvSpPr>
          <p:nvPr/>
        </p:nvSpPr>
        <p:spPr bwMode="auto">
          <a:xfrm>
            <a:off x="2209800" y="1905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6858" name="Rectangle 42"/>
          <p:cNvSpPr>
            <a:spLocks noChangeArrowheads="1"/>
          </p:cNvSpPr>
          <p:nvPr/>
        </p:nvSpPr>
        <p:spPr bwMode="auto">
          <a:xfrm>
            <a:off x="1449388" y="304800"/>
            <a:ext cx="7466012" cy="946150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                    НА   ПОВЕСТКЕ   </a:t>
            </a:r>
            <a:br>
              <a:rPr lang="ru-RU" sz="28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                                                       ДНЯ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7180">
    <p:strips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6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6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546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" fill="hold"/>
                                        <p:tgtEl>
                                          <p:spTgt spid="546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546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546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950"/>
                            </p:stCondLst>
                            <p:childTnLst>
                              <p:par>
                                <p:cTn id="2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450"/>
                            </p:stCondLst>
                            <p:childTnLst>
                              <p:par>
                                <p:cTn id="2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46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46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45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950"/>
                            </p:stCondLst>
                            <p:childTnLst>
                              <p:par>
                                <p:cTn id="3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45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95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6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6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45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6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6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95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6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6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45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6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6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95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6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6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45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6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6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950"/>
                            </p:stCondLst>
                            <p:childTnLst>
                              <p:par>
                                <p:cTn id="7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546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546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950"/>
                            </p:stCondLst>
                            <p:childTnLst>
                              <p:par>
                                <p:cTn id="8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54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546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 autoUpdateAnimBg="0" advAuto="0"/>
      <p:bldP spid="546820" grpId="0" animBg="1"/>
      <p:bldP spid="546821" grpId="0" animBg="1"/>
      <p:bldP spid="546822" grpId="0" animBg="1"/>
      <p:bldP spid="546824" grpId="0" animBg="1"/>
      <p:bldP spid="546831" grpId="0" animBg="1"/>
      <p:bldP spid="546836" grpId="0" animBg="1"/>
      <p:bldP spid="546837" grpId="0" animBg="1"/>
      <p:bldP spid="546840" grpId="0" animBg="1"/>
      <p:bldP spid="546849" grpId="0" animBg="1"/>
      <p:bldP spid="546850" grpId="0" animBg="1"/>
      <p:bldP spid="546852" grpId="0" animBg="1"/>
      <p:bldP spid="546853" grpId="0" autoUpdateAnimBg="0"/>
      <p:bldP spid="546857" grpId="0" animBg="1"/>
      <p:bldP spid="54685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1">
                <a:srgbClr val="000040"/>
              </a:gs>
              <a:gs pos="25000">
                <a:srgbClr val="400040"/>
              </a:gs>
              <a:gs pos="37500">
                <a:srgbClr val="8F0040"/>
              </a:gs>
              <a:gs pos="45000">
                <a:srgbClr val="F27300"/>
              </a:gs>
              <a:gs pos="50000">
                <a:srgbClr val="FFBF00"/>
              </a:gs>
              <a:gs pos="55000">
                <a:srgbClr val="F27300"/>
              </a:gs>
              <a:gs pos="62500">
                <a:srgbClr val="8F0040"/>
              </a:gs>
              <a:gs pos="75000">
                <a:srgbClr val="400040"/>
              </a:gs>
              <a:gs pos="89999">
                <a:srgbClr val="00004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 dirty="0">
                <a:solidFill>
                  <a:srgbClr val="FFFF00"/>
                </a:solidFill>
                <a:cs typeface="+mn-cs"/>
              </a:rPr>
              <a:t>     Энергетическая независимость   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Wingdings 2" pitchFamily="18" charset="2"/>
                <a:cs typeface="+mn-cs"/>
              </a:rPr>
              <a:t>fcgfhcfghcf</a:t>
            </a:r>
            <a:r>
              <a:rPr lang="ru-RU" sz="1400" dirty="0">
                <a:cs typeface="+mn-cs"/>
              </a:rPr>
              <a:t>         </a:t>
            </a:r>
            <a:r>
              <a:rPr lang="ru-RU" sz="1200" dirty="0">
                <a:solidFill>
                  <a:srgbClr val="FFFF00"/>
                </a:solidFill>
                <a:cs typeface="+mn-cs"/>
              </a:rPr>
              <a:t>Экологическая безопасность</a:t>
            </a:r>
            <a:r>
              <a:rPr lang="en-US" sz="1200" dirty="0">
                <a:solidFill>
                  <a:srgbClr val="FFFF00"/>
                </a:solidFill>
                <a:cs typeface="+mn-cs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ru-RU" sz="1200" dirty="0">
              <a:cs typeface="+mn-cs"/>
            </a:endParaRPr>
          </a:p>
        </p:txBody>
      </p:sp>
      <p:pic>
        <p:nvPicPr>
          <p:cNvPr id="36868" name="Picture 4" descr="C:\Documents and Settings\Мама.96R7FK5G92ZFBG3\Мои документы\for ROMANOFF\abou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28600"/>
            <a:ext cx="6783388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0" y="2438400"/>
            <a:ext cx="9144000" cy="4893647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perspectiveRight" fov="900000"/>
              <a:lightRig rig="threePt" dir="t">
                <a:rot lat="0" lon="0" rev="19200000"/>
              </a:lightRig>
            </a:scene3d>
            <a:sp3d z="57150" extrusionH="57150" contourW="25400">
              <a:bevelT w="38100" h="38100" prst="angle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dirty="0">
                <a:solidFill>
                  <a:srgbClr val="E699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cs typeface="+mn-cs"/>
              </a:rPr>
              <a:t>      представляет на        	     	российском  рынке                    	широкий спектр   	</a:t>
            </a:r>
            <a:r>
              <a:rPr lang="ru-RU" sz="3600" dirty="0" err="1">
                <a:solidFill>
                  <a:srgbClr val="E699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cs typeface="+mn-cs"/>
              </a:rPr>
              <a:t>микротурбинных</a:t>
            </a:r>
            <a:r>
              <a:rPr lang="ru-RU" sz="3600" dirty="0">
                <a:solidFill>
                  <a:srgbClr val="E699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cs typeface="+mn-cs"/>
              </a:rPr>
              <a:t>   	электрогенераторов   	производства фирмы  	</a:t>
            </a:r>
            <a:r>
              <a:rPr lang="en-US" sz="3600" dirty="0">
                <a:solidFill>
                  <a:srgbClr val="E699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cs typeface="+mn-cs"/>
              </a:rPr>
              <a:t>Capstone Turbine</a:t>
            </a:r>
            <a:r>
              <a:rPr lang="ru-RU" sz="3600" dirty="0">
                <a:solidFill>
                  <a:srgbClr val="E699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cs typeface="+mn-cs"/>
              </a:rPr>
              <a:t> </a:t>
            </a:r>
            <a:r>
              <a:rPr lang="en-US" sz="3600" dirty="0">
                <a:solidFill>
                  <a:srgbClr val="E699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cs typeface="+mn-cs"/>
              </a:rPr>
              <a:t>Corporation</a:t>
            </a:r>
            <a:r>
              <a:rPr lang="ru-RU" sz="3600" dirty="0">
                <a:solidFill>
                  <a:srgbClr val="E699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cs typeface="+mn-cs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ru-RU" sz="40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cs typeface="+mn-cs"/>
              </a:rPr>
              <a:t> </a:t>
            </a:r>
            <a:r>
              <a:rPr lang="en-US" sz="40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cs typeface="+mn-cs"/>
              </a:rPr>
              <a:t> </a:t>
            </a:r>
            <a:r>
              <a:rPr lang="ru-RU" sz="40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cs typeface="+mn-cs"/>
              </a:rPr>
              <a:t>                                                                               </a:t>
            </a:r>
            <a:r>
              <a:rPr lang="en-US" sz="40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cs typeface="+mn-cs"/>
              </a:rPr>
              <a:t> </a:t>
            </a:r>
            <a:endParaRPr lang="ru-RU" sz="4000" dirty="0">
              <a:effectLst>
                <a:glow rad="101600">
                  <a:schemeClr val="bg2">
                    <a:alpha val="60000"/>
                  </a:schemeClr>
                </a:glow>
              </a:effectLst>
              <a:cs typeface="+mn-cs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57200" y="1295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E69900"/>
                </a:solidFill>
                <a:latin typeface="Wingdings 2" pitchFamily="18" charset="2"/>
              </a:rPr>
              <a:t>fgh</a:t>
            </a:r>
            <a:endParaRPr lang="ru-RU" sz="1800">
              <a:solidFill>
                <a:srgbClr val="E69900"/>
              </a:solidFill>
              <a:latin typeface="Wingdings 2" pitchFamily="18" charset="2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8229600" y="1295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E69900"/>
                </a:solidFill>
                <a:latin typeface="Wingdings 2" pitchFamily="18" charset="2"/>
              </a:rPr>
              <a:t>fgh</a:t>
            </a:r>
            <a:endParaRPr lang="ru-RU" sz="1800">
              <a:solidFill>
                <a:srgbClr val="E69900"/>
              </a:solidFill>
              <a:latin typeface="Wingdings 2" pitchFamily="18" charset="2"/>
            </a:endParaRPr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8686800" y="20574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7" name="AutoShape 13"/>
          <p:cNvSpPr>
            <a:spLocks noChangeArrowheads="1"/>
          </p:cNvSpPr>
          <p:nvPr/>
        </p:nvSpPr>
        <p:spPr bwMode="auto">
          <a:xfrm>
            <a:off x="838200" y="20574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>
            <a:off x="8610600" y="8382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914400" y="990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1828800"/>
            <a:ext cx="9144000" cy="641350"/>
          </a:xfrm>
          <a:prstGeom prst="rect">
            <a:avLst/>
          </a:prstGeom>
          <a:gradFill rotWithShape="0">
            <a:gsLst>
              <a:gs pos="0">
                <a:srgbClr val="D4AC00"/>
              </a:gs>
              <a:gs pos="100000">
                <a:srgbClr val="0033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perspectiveRelaxedModerately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ru-RU" sz="3600" dirty="0">
                <a:latin typeface="Palatino Linotype" pitchFamily="18" charset="0"/>
                <a:cs typeface="+mn-cs"/>
              </a:rPr>
              <a:t>    </a:t>
            </a:r>
            <a:r>
              <a:rPr lang="ru-RU" sz="3200" u="sng" dirty="0">
                <a:solidFill>
                  <a:srgbClr val="FFFF0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</a:rPr>
              <a:t>«</a:t>
            </a:r>
            <a:r>
              <a:rPr lang="ru-RU" sz="3200" u="sng" dirty="0">
                <a:solidFill>
                  <a:srgbClr val="FFFF8F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</a:rPr>
              <a:t>Компания </a:t>
            </a:r>
            <a:r>
              <a:rPr lang="ru-RU" sz="3200" u="sng" dirty="0" err="1">
                <a:solidFill>
                  <a:srgbClr val="FFFF8F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</a:rPr>
              <a:t>ТехноКластер</a:t>
            </a:r>
            <a:r>
              <a:rPr lang="ru-RU" sz="3200" u="sng" dirty="0">
                <a:solidFill>
                  <a:srgbClr val="FFFF8F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</a:rPr>
              <a:t>»</a:t>
            </a:r>
            <a:r>
              <a:rPr lang="en-US" sz="3200" u="sng" dirty="0">
                <a:solidFill>
                  <a:srgbClr val="FFFF8F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</a:rPr>
              <a:t> </a:t>
            </a:r>
            <a:r>
              <a:rPr lang="ru-RU" sz="3200" u="sng" dirty="0">
                <a:solidFill>
                  <a:srgbClr val="FFFF8F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</a:rPr>
              <a:t>(«КТК»</a:t>
            </a:r>
            <a:r>
              <a:rPr lang="ru-RU" sz="3200" u="sng" dirty="0">
                <a:solidFill>
                  <a:srgbClr val="FFFF0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</a:rPr>
              <a:t>)</a:t>
            </a:r>
          </a:p>
        </p:txBody>
      </p:sp>
      <p:sp>
        <p:nvSpPr>
          <p:cNvPr id="36886" name="AutoShape 22"/>
          <p:cNvSpPr>
            <a:spLocks noChangeArrowheads="1"/>
          </p:cNvSpPr>
          <p:nvPr/>
        </p:nvSpPr>
        <p:spPr bwMode="auto">
          <a:xfrm>
            <a:off x="8229600" y="12954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87" name="AutoShape 23"/>
          <p:cNvSpPr>
            <a:spLocks noChangeArrowheads="1"/>
          </p:cNvSpPr>
          <p:nvPr/>
        </p:nvSpPr>
        <p:spPr bwMode="auto">
          <a:xfrm>
            <a:off x="9067800" y="1219200"/>
            <a:ext cx="74613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88" name="AutoShape 24"/>
          <p:cNvSpPr>
            <a:spLocks noChangeArrowheads="1"/>
          </p:cNvSpPr>
          <p:nvPr/>
        </p:nvSpPr>
        <p:spPr bwMode="auto">
          <a:xfrm>
            <a:off x="457200" y="1371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1" name="AutoShape 25"/>
          <p:cNvSpPr>
            <a:spLocks noChangeArrowheads="1"/>
          </p:cNvSpPr>
          <p:nvPr/>
        </p:nvSpPr>
        <p:spPr bwMode="auto">
          <a:xfrm>
            <a:off x="1371600" y="1371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90" name="AutoShape 26"/>
          <p:cNvSpPr>
            <a:spLocks noChangeArrowheads="1"/>
          </p:cNvSpPr>
          <p:nvPr/>
        </p:nvSpPr>
        <p:spPr bwMode="auto">
          <a:xfrm>
            <a:off x="533400" y="3048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AutoShape 27"/>
          <p:cNvSpPr>
            <a:spLocks noChangeArrowheads="1"/>
          </p:cNvSpPr>
          <p:nvPr/>
        </p:nvSpPr>
        <p:spPr bwMode="auto">
          <a:xfrm>
            <a:off x="533400" y="44958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AutoShape 28"/>
          <p:cNvSpPr>
            <a:spLocks noChangeArrowheads="1"/>
          </p:cNvSpPr>
          <p:nvPr/>
        </p:nvSpPr>
        <p:spPr bwMode="auto">
          <a:xfrm>
            <a:off x="609600" y="6324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5" name="AutoShape 29"/>
          <p:cNvSpPr>
            <a:spLocks noChangeArrowheads="1"/>
          </p:cNvSpPr>
          <p:nvPr/>
        </p:nvSpPr>
        <p:spPr bwMode="auto">
          <a:xfrm>
            <a:off x="533400" y="762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AutoShape 30"/>
          <p:cNvSpPr>
            <a:spLocks noChangeArrowheads="1"/>
          </p:cNvSpPr>
          <p:nvPr/>
        </p:nvSpPr>
        <p:spPr bwMode="auto">
          <a:xfrm>
            <a:off x="609600" y="1905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7" name="AutoShape 31"/>
          <p:cNvSpPr>
            <a:spLocks noChangeArrowheads="1"/>
          </p:cNvSpPr>
          <p:nvPr/>
        </p:nvSpPr>
        <p:spPr bwMode="auto">
          <a:xfrm>
            <a:off x="609600" y="2286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8" name="AutoShape 32"/>
          <p:cNvSpPr>
            <a:spLocks noChangeArrowheads="1"/>
          </p:cNvSpPr>
          <p:nvPr/>
        </p:nvSpPr>
        <p:spPr bwMode="auto">
          <a:xfrm>
            <a:off x="285750" y="2643188"/>
            <a:ext cx="46038" cy="357187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9" name="AutoShape 33"/>
          <p:cNvSpPr>
            <a:spLocks noChangeArrowheads="1"/>
          </p:cNvSpPr>
          <p:nvPr/>
        </p:nvSpPr>
        <p:spPr bwMode="auto">
          <a:xfrm>
            <a:off x="609600" y="33528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0" name="AutoShape 34"/>
          <p:cNvSpPr>
            <a:spLocks noChangeArrowheads="1"/>
          </p:cNvSpPr>
          <p:nvPr/>
        </p:nvSpPr>
        <p:spPr bwMode="auto">
          <a:xfrm>
            <a:off x="609600" y="3657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99" name="AutoShape 35"/>
          <p:cNvSpPr>
            <a:spLocks noChangeArrowheads="1"/>
          </p:cNvSpPr>
          <p:nvPr/>
        </p:nvSpPr>
        <p:spPr bwMode="auto">
          <a:xfrm>
            <a:off x="1066800" y="18288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900" name="AutoShape 36"/>
          <p:cNvSpPr>
            <a:spLocks noChangeArrowheads="1"/>
          </p:cNvSpPr>
          <p:nvPr/>
        </p:nvSpPr>
        <p:spPr bwMode="auto">
          <a:xfrm>
            <a:off x="914400" y="12192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901" name="AutoShape 37"/>
          <p:cNvSpPr>
            <a:spLocks noChangeArrowheads="1"/>
          </p:cNvSpPr>
          <p:nvPr/>
        </p:nvSpPr>
        <p:spPr bwMode="auto">
          <a:xfrm>
            <a:off x="8839200" y="10668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902" name="AutoShape 38"/>
          <p:cNvSpPr>
            <a:spLocks noChangeArrowheads="1"/>
          </p:cNvSpPr>
          <p:nvPr/>
        </p:nvSpPr>
        <p:spPr bwMode="auto">
          <a:xfrm>
            <a:off x="8382000" y="1143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5" name="AutoShape 39"/>
          <p:cNvSpPr>
            <a:spLocks noChangeArrowheads="1"/>
          </p:cNvSpPr>
          <p:nvPr/>
        </p:nvSpPr>
        <p:spPr bwMode="auto">
          <a:xfrm>
            <a:off x="8382000" y="1752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6" name="AutoShape 40"/>
          <p:cNvSpPr>
            <a:spLocks noChangeArrowheads="1"/>
          </p:cNvSpPr>
          <p:nvPr/>
        </p:nvSpPr>
        <p:spPr bwMode="auto">
          <a:xfrm>
            <a:off x="8686800" y="18288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7" name="AutoShape 41"/>
          <p:cNvSpPr>
            <a:spLocks noChangeArrowheads="1"/>
          </p:cNvSpPr>
          <p:nvPr/>
        </p:nvSpPr>
        <p:spPr bwMode="auto">
          <a:xfrm>
            <a:off x="609600" y="5181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8" name="AutoShape 42"/>
          <p:cNvSpPr>
            <a:spLocks noChangeArrowheads="1"/>
          </p:cNvSpPr>
          <p:nvPr/>
        </p:nvSpPr>
        <p:spPr bwMode="auto">
          <a:xfrm>
            <a:off x="609600" y="5562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9" name="AutoShape 43"/>
          <p:cNvSpPr>
            <a:spLocks noChangeArrowheads="1"/>
          </p:cNvSpPr>
          <p:nvPr/>
        </p:nvSpPr>
        <p:spPr bwMode="auto">
          <a:xfrm>
            <a:off x="609600" y="6096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50" name="AutoShape 44"/>
          <p:cNvSpPr>
            <a:spLocks noChangeArrowheads="1"/>
          </p:cNvSpPr>
          <p:nvPr/>
        </p:nvSpPr>
        <p:spPr bwMode="auto">
          <a:xfrm>
            <a:off x="609600" y="57912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51" name="AutoShape 45"/>
          <p:cNvSpPr>
            <a:spLocks noChangeArrowheads="1"/>
          </p:cNvSpPr>
          <p:nvPr/>
        </p:nvSpPr>
        <p:spPr bwMode="auto">
          <a:xfrm>
            <a:off x="8534400" y="4419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52" name="AutoShape 46"/>
          <p:cNvSpPr>
            <a:spLocks noChangeArrowheads="1"/>
          </p:cNvSpPr>
          <p:nvPr/>
        </p:nvSpPr>
        <p:spPr bwMode="auto">
          <a:xfrm>
            <a:off x="8382000" y="5181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53" name="AutoShape 47"/>
          <p:cNvSpPr>
            <a:spLocks noChangeArrowheads="1"/>
          </p:cNvSpPr>
          <p:nvPr/>
        </p:nvSpPr>
        <p:spPr bwMode="auto">
          <a:xfrm>
            <a:off x="8763000" y="4800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54" name="Picture 48" descr="C:\Documents and Settings\Мама.96R7FK5G92ZFBG3\Мои документы\for ROMANOFF\abou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04800"/>
            <a:ext cx="6783388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5" name="Picture 49" descr="C:\Documents and Settings\Мама.96R7FK5G92ZFBG3\Мои документы\for ROMANOFF\abou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50"/>
            <a:ext cx="8069263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19" name="Picture 55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47038" y="714375"/>
            <a:ext cx="10969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23" name="Text Box 59"/>
          <p:cNvSpPr txBox="1">
            <a:spLocks noChangeArrowheads="1"/>
          </p:cNvSpPr>
          <p:nvPr/>
        </p:nvSpPr>
        <p:spPr bwMode="auto">
          <a:xfrm>
            <a:off x="685800" y="32766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36924" name="Text Box 60"/>
          <p:cNvSpPr txBox="1">
            <a:spLocks noChangeArrowheads="1"/>
          </p:cNvSpPr>
          <p:nvPr/>
        </p:nvSpPr>
        <p:spPr bwMode="auto">
          <a:xfrm>
            <a:off x="7086600" y="6572250"/>
            <a:ext cx="2057400" cy="285750"/>
          </a:xfrm>
          <a:prstGeom prst="rect">
            <a:avLst/>
          </a:prstGeom>
          <a:solidFill>
            <a:srgbClr val="82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ru-RU" sz="1600">
                <a:solidFill>
                  <a:srgbClr val="FFFF8F"/>
                </a:solidFill>
              </a:rPr>
              <a:t>(495)546-97-20</a:t>
            </a:r>
          </a:p>
        </p:txBody>
      </p:sp>
      <p:sp>
        <p:nvSpPr>
          <p:cNvPr id="36925" name="Text Box 61"/>
          <p:cNvSpPr txBox="1">
            <a:spLocks noChangeArrowheads="1"/>
          </p:cNvSpPr>
          <p:nvPr/>
        </p:nvSpPr>
        <p:spPr bwMode="auto">
          <a:xfrm>
            <a:off x="7086600" y="6286500"/>
            <a:ext cx="2057400" cy="30956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ru-RU"/>
              <a:t> </a:t>
            </a:r>
            <a:r>
              <a:rPr lang="ru-RU" sz="1600">
                <a:solidFill>
                  <a:srgbClr val="FFFF8F"/>
                </a:solidFill>
              </a:rPr>
              <a:t>(495)210-90-83</a:t>
            </a:r>
          </a:p>
        </p:txBody>
      </p:sp>
      <p:sp>
        <p:nvSpPr>
          <p:cNvPr id="36926" name="Rectangle 62"/>
          <p:cNvSpPr>
            <a:spLocks noGrp="1" noChangeArrowheads="1"/>
          </p:cNvSpPr>
          <p:nvPr>
            <p:ph type="ctrTitle"/>
          </p:nvPr>
        </p:nvSpPr>
        <p:spPr>
          <a:xfrm rot="156361">
            <a:off x="-1479308" y="722050"/>
            <a:ext cx="9791439" cy="1143000"/>
          </a:xfrm>
        </p:spPr>
        <p:txBody>
          <a:bodyPr>
            <a:normAutofit fontScale="90000"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AD25B9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AD25B9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AD25B9"/>
                </a:solidFill>
                <a:latin typeface="Arial Black" pitchFamily="34" charset="0"/>
              </a:rPr>
              <a:t>     </a:t>
            </a:r>
            <a:r>
              <a:rPr lang="ru-RU" b="1" u="sng" dirty="0" smtClean="0">
                <a:solidFill>
                  <a:srgbClr val="AD25B9"/>
                </a:solidFill>
                <a:latin typeface="Arial Black" pitchFamily="34" charset="0"/>
              </a:rPr>
              <a:t>ВОЗМОЖНОСТИ КОМПАНИИ</a:t>
            </a:r>
          </a:p>
        </p:txBody>
      </p:sp>
    </p:spTree>
  </p:cSld>
  <p:clrMapOvr>
    <a:masterClrMapping/>
  </p:clrMapOvr>
  <p:transition spd="slow" advTm="7100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6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6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" fill="hold"/>
                                        <p:tgtEl>
                                          <p:spTgt spid="36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" fill="hold"/>
                                        <p:tgtEl>
                                          <p:spTgt spid="36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5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5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50"/>
                            </p:stCondLst>
                            <p:childTnLst>
                              <p:par>
                                <p:cTn id="2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" fill="hold"/>
                                        <p:tgtEl>
                                          <p:spTgt spid="368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368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275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45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950"/>
                            </p:stCondLst>
                            <p:childTnLst>
                              <p:par>
                                <p:cTn id="4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95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450"/>
                            </p:stCondLst>
                            <p:childTnLst>
                              <p:par>
                                <p:cTn id="5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450"/>
                            </p:stCondLst>
                            <p:childTnLst>
                              <p:par>
                                <p:cTn id="5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450"/>
                            </p:stCondLst>
                            <p:childTnLst>
                              <p:par>
                                <p:cTn id="6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45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95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025"/>
                            </p:stCondLst>
                            <p:childTnLst>
                              <p:par>
                                <p:cTn id="7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1025"/>
                            </p:stCondLst>
                            <p:childTnLst>
                              <p:par>
                                <p:cTn id="8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2025"/>
                            </p:stCondLst>
                            <p:childTnLst>
                              <p:par>
                                <p:cTn id="8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3025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3525"/>
                            </p:stCondLst>
                            <p:childTnLst>
                              <p:par>
                                <p:cTn id="9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4025"/>
                            </p:stCondLst>
                            <p:childTnLst>
                              <p:par>
                                <p:cTn id="10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4525"/>
                            </p:stCondLst>
                            <p:childTnLst>
                              <p:par>
                                <p:cTn id="10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25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70" grpId="0" autoUpdateAnimBg="0"/>
      <p:bldP spid="36871" grpId="0" autoUpdateAnimBg="0"/>
      <p:bldP spid="36876" grpId="0" animBg="1"/>
      <p:bldP spid="36877" grpId="0" animBg="1"/>
      <p:bldP spid="36878" grpId="0" animBg="1"/>
      <p:bldP spid="36879" grpId="0" animBg="1"/>
      <p:bldP spid="36886" grpId="0" animBg="1"/>
      <p:bldP spid="36887" grpId="0" animBg="1"/>
      <p:bldP spid="36888" grpId="0" animBg="1"/>
      <p:bldP spid="36890" grpId="0" animBg="1"/>
      <p:bldP spid="36899" grpId="0" animBg="1"/>
      <p:bldP spid="36900" grpId="0" animBg="1"/>
      <p:bldP spid="36901" grpId="0" animBg="1"/>
      <p:bldP spid="36902" grpId="0" animBg="1"/>
      <p:bldP spid="36923" grpId="0" autoUpdateAnimBg="0"/>
      <p:bldP spid="36924" grpId="0" animBg="1" autoUpdateAnimBg="0"/>
      <p:bldP spid="3692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30238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1">
                <a:srgbClr val="000040"/>
              </a:gs>
              <a:gs pos="25000">
                <a:srgbClr val="400040"/>
              </a:gs>
              <a:gs pos="37500">
                <a:srgbClr val="8F0040"/>
              </a:gs>
              <a:gs pos="45000">
                <a:srgbClr val="F27300"/>
              </a:gs>
              <a:gs pos="50000">
                <a:srgbClr val="FFBF00"/>
              </a:gs>
              <a:gs pos="55000">
                <a:srgbClr val="F27300"/>
              </a:gs>
              <a:gs pos="62500">
                <a:srgbClr val="8F0040"/>
              </a:gs>
              <a:gs pos="75000">
                <a:srgbClr val="400040"/>
              </a:gs>
              <a:gs pos="89999">
                <a:srgbClr val="00004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     </a:t>
            </a:r>
            <a:r>
              <a:rPr lang="ru-RU" sz="1400">
                <a:solidFill>
                  <a:srgbClr val="FFB829"/>
                </a:solidFill>
              </a:rPr>
              <a:t>Энергетическая независимость    </a:t>
            </a:r>
            <a:r>
              <a:rPr lang="en-US" sz="1400">
                <a:solidFill>
                  <a:srgbClr val="FFB829"/>
                </a:solidFill>
                <a:latin typeface="Wingdings 2" pitchFamily="18" charset="2"/>
              </a:rPr>
              <a:t>fcgfhcfghcf</a:t>
            </a:r>
            <a:r>
              <a:rPr lang="ru-RU" sz="1400">
                <a:solidFill>
                  <a:srgbClr val="FFB829"/>
                </a:solidFill>
              </a:rPr>
              <a:t>    </a:t>
            </a:r>
            <a:r>
              <a:rPr lang="ru-RU" sz="1200">
                <a:solidFill>
                  <a:srgbClr val="FFB829"/>
                </a:solidFill>
              </a:rPr>
              <a:t>Экологическая безопасность</a:t>
            </a:r>
            <a:r>
              <a:rPr lang="en-US" sz="1200">
                <a:solidFill>
                  <a:srgbClr val="FFB829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ru-RU" sz="1400"/>
          </a:p>
        </p:txBody>
      </p:sp>
      <p:pic>
        <p:nvPicPr>
          <p:cNvPr id="36868" name="Picture 4" descr="C:\Documents and Settings\Мама.96R7FK5G92ZFBG3\Мои документы\for ROMANOFF\abou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28600"/>
            <a:ext cx="6783388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57200" y="1295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solidFill>
                  <a:schemeClr val="tx2">
                    <a:lumMod val="75000"/>
                  </a:schemeClr>
                </a:solidFill>
                <a:latin typeface="Wingdings 2" pitchFamily="18" charset="2"/>
                <a:cs typeface="+mn-cs"/>
              </a:rPr>
              <a:t>fgh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Wingdings 2" pitchFamily="18" charset="2"/>
              <a:cs typeface="+mn-cs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8229600" y="1071563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solidFill>
                  <a:schemeClr val="tx2">
                    <a:lumMod val="75000"/>
                  </a:schemeClr>
                </a:solidFill>
                <a:latin typeface="Wingdings 2" pitchFamily="18" charset="2"/>
                <a:cs typeface="+mn-cs"/>
              </a:rPr>
              <a:t>fgh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Wingdings 2" pitchFamily="18" charset="2"/>
              <a:cs typeface="+mn-cs"/>
            </a:endParaRPr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8686800" y="20574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7" name="AutoShape 13"/>
          <p:cNvSpPr>
            <a:spLocks noChangeArrowheads="1"/>
          </p:cNvSpPr>
          <p:nvPr/>
        </p:nvSpPr>
        <p:spPr bwMode="auto">
          <a:xfrm>
            <a:off x="838200" y="20574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>
            <a:off x="8610600" y="8382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914400" y="990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1643050"/>
            <a:ext cx="9144000" cy="707886"/>
          </a:xfrm>
          <a:prstGeom prst="rect">
            <a:avLst/>
          </a:prstGeom>
          <a:gradFill rotWithShape="0">
            <a:gsLst>
              <a:gs pos="0">
                <a:srgbClr val="D4AC00"/>
              </a:gs>
              <a:gs pos="100000">
                <a:srgbClr val="0033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perspectiveRelaxedModerately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ru-RU" sz="36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Palatino Linotype" pitchFamily="18" charset="0"/>
                <a:cs typeface="+mn-cs"/>
              </a:rPr>
              <a:t> </a:t>
            </a:r>
            <a:r>
              <a:rPr lang="ru-RU" sz="40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Palatino Linotype" pitchFamily="18" charset="0"/>
                <a:cs typeface="+mn-cs"/>
              </a:rPr>
              <a:t>«</a:t>
            </a:r>
            <a:r>
              <a:rPr lang="ru-RU" sz="4000" u="sng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</a:rPr>
              <a:t>Компания </a:t>
            </a:r>
            <a:r>
              <a:rPr lang="ru-RU" sz="4000" u="sng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</a:rPr>
              <a:t>ТехноКластер</a:t>
            </a:r>
            <a:r>
              <a:rPr lang="ru-RU" sz="2800" u="sng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</a:rPr>
              <a:t>»</a:t>
            </a:r>
            <a:r>
              <a:rPr lang="en-US" sz="2800" u="sng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</a:rPr>
              <a:t> </a:t>
            </a:r>
            <a:r>
              <a:rPr lang="ru-RU" sz="2800" u="sng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</a:rPr>
              <a:t>(«КТК»)</a:t>
            </a:r>
          </a:p>
        </p:txBody>
      </p:sp>
      <p:sp>
        <p:nvSpPr>
          <p:cNvPr id="36886" name="AutoShape 22"/>
          <p:cNvSpPr>
            <a:spLocks noChangeArrowheads="1"/>
          </p:cNvSpPr>
          <p:nvPr/>
        </p:nvSpPr>
        <p:spPr bwMode="auto">
          <a:xfrm>
            <a:off x="8229600" y="12954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87" name="AutoShape 23"/>
          <p:cNvSpPr>
            <a:spLocks noChangeArrowheads="1"/>
          </p:cNvSpPr>
          <p:nvPr/>
        </p:nvSpPr>
        <p:spPr bwMode="auto">
          <a:xfrm>
            <a:off x="9067800" y="1219200"/>
            <a:ext cx="74613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88" name="AutoShape 24"/>
          <p:cNvSpPr>
            <a:spLocks noChangeArrowheads="1"/>
          </p:cNvSpPr>
          <p:nvPr/>
        </p:nvSpPr>
        <p:spPr bwMode="auto">
          <a:xfrm>
            <a:off x="457200" y="1371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0254" name="AutoShape 25"/>
          <p:cNvSpPr>
            <a:spLocks noChangeArrowheads="1"/>
          </p:cNvSpPr>
          <p:nvPr/>
        </p:nvSpPr>
        <p:spPr bwMode="auto">
          <a:xfrm>
            <a:off x="1371600" y="1371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90" name="AutoShape 26"/>
          <p:cNvSpPr>
            <a:spLocks noChangeArrowheads="1"/>
          </p:cNvSpPr>
          <p:nvPr/>
        </p:nvSpPr>
        <p:spPr bwMode="auto">
          <a:xfrm>
            <a:off x="533400" y="3048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AutoShape 27"/>
          <p:cNvSpPr>
            <a:spLocks noChangeArrowheads="1"/>
          </p:cNvSpPr>
          <p:nvPr/>
        </p:nvSpPr>
        <p:spPr bwMode="auto">
          <a:xfrm>
            <a:off x="533400" y="44958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AutoShape 28"/>
          <p:cNvSpPr>
            <a:spLocks noChangeArrowheads="1"/>
          </p:cNvSpPr>
          <p:nvPr/>
        </p:nvSpPr>
        <p:spPr bwMode="auto">
          <a:xfrm>
            <a:off x="609600" y="6324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857250" y="785813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0259" name="AutoShape 30"/>
          <p:cNvSpPr>
            <a:spLocks noChangeArrowheads="1"/>
          </p:cNvSpPr>
          <p:nvPr/>
        </p:nvSpPr>
        <p:spPr bwMode="auto">
          <a:xfrm>
            <a:off x="609600" y="1905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0" name="AutoShape 31"/>
          <p:cNvSpPr>
            <a:spLocks noChangeArrowheads="1"/>
          </p:cNvSpPr>
          <p:nvPr/>
        </p:nvSpPr>
        <p:spPr bwMode="auto">
          <a:xfrm>
            <a:off x="609600" y="2286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1" name="AutoShape 32"/>
          <p:cNvSpPr>
            <a:spLocks noChangeArrowheads="1"/>
          </p:cNvSpPr>
          <p:nvPr/>
        </p:nvSpPr>
        <p:spPr bwMode="auto">
          <a:xfrm>
            <a:off x="609600" y="2667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2" name="AutoShape 33"/>
          <p:cNvSpPr>
            <a:spLocks noChangeArrowheads="1"/>
          </p:cNvSpPr>
          <p:nvPr/>
        </p:nvSpPr>
        <p:spPr bwMode="auto">
          <a:xfrm>
            <a:off x="609600" y="33528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3" name="AutoShape 34"/>
          <p:cNvSpPr>
            <a:spLocks noChangeArrowheads="1"/>
          </p:cNvSpPr>
          <p:nvPr/>
        </p:nvSpPr>
        <p:spPr bwMode="auto">
          <a:xfrm>
            <a:off x="609600" y="3657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99" name="AutoShape 35"/>
          <p:cNvSpPr>
            <a:spLocks noChangeArrowheads="1"/>
          </p:cNvSpPr>
          <p:nvPr/>
        </p:nvSpPr>
        <p:spPr bwMode="auto">
          <a:xfrm>
            <a:off x="1066800" y="18288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900" name="AutoShape 36"/>
          <p:cNvSpPr>
            <a:spLocks noChangeArrowheads="1"/>
          </p:cNvSpPr>
          <p:nvPr/>
        </p:nvSpPr>
        <p:spPr bwMode="auto">
          <a:xfrm>
            <a:off x="914400" y="12192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6901" name="AutoShape 37"/>
          <p:cNvSpPr>
            <a:spLocks noChangeArrowheads="1"/>
          </p:cNvSpPr>
          <p:nvPr/>
        </p:nvSpPr>
        <p:spPr bwMode="auto">
          <a:xfrm>
            <a:off x="8839200" y="10668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902" name="AutoShape 38"/>
          <p:cNvSpPr>
            <a:spLocks noChangeArrowheads="1"/>
          </p:cNvSpPr>
          <p:nvPr/>
        </p:nvSpPr>
        <p:spPr bwMode="auto">
          <a:xfrm>
            <a:off x="8382000" y="1143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8" name="AutoShape 39"/>
          <p:cNvSpPr>
            <a:spLocks noChangeArrowheads="1"/>
          </p:cNvSpPr>
          <p:nvPr/>
        </p:nvSpPr>
        <p:spPr bwMode="auto">
          <a:xfrm>
            <a:off x="8382000" y="1752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9" name="AutoShape 40"/>
          <p:cNvSpPr>
            <a:spLocks noChangeArrowheads="1"/>
          </p:cNvSpPr>
          <p:nvPr/>
        </p:nvSpPr>
        <p:spPr bwMode="auto">
          <a:xfrm>
            <a:off x="8686800" y="18288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0" name="AutoShape 41"/>
          <p:cNvSpPr>
            <a:spLocks noChangeArrowheads="1"/>
          </p:cNvSpPr>
          <p:nvPr/>
        </p:nvSpPr>
        <p:spPr bwMode="auto">
          <a:xfrm>
            <a:off x="609600" y="5181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1" name="AutoShape 42"/>
          <p:cNvSpPr>
            <a:spLocks noChangeArrowheads="1"/>
          </p:cNvSpPr>
          <p:nvPr/>
        </p:nvSpPr>
        <p:spPr bwMode="auto">
          <a:xfrm>
            <a:off x="609600" y="5562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2" name="AutoShape 43"/>
          <p:cNvSpPr>
            <a:spLocks noChangeArrowheads="1"/>
          </p:cNvSpPr>
          <p:nvPr/>
        </p:nvSpPr>
        <p:spPr bwMode="auto">
          <a:xfrm>
            <a:off x="609600" y="6096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3" name="AutoShape 44"/>
          <p:cNvSpPr>
            <a:spLocks noChangeArrowheads="1"/>
          </p:cNvSpPr>
          <p:nvPr/>
        </p:nvSpPr>
        <p:spPr bwMode="auto">
          <a:xfrm>
            <a:off x="609600" y="57912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4" name="AutoShape 45"/>
          <p:cNvSpPr>
            <a:spLocks noChangeArrowheads="1"/>
          </p:cNvSpPr>
          <p:nvPr/>
        </p:nvSpPr>
        <p:spPr bwMode="auto">
          <a:xfrm>
            <a:off x="8534400" y="4419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5" name="AutoShape 46"/>
          <p:cNvSpPr>
            <a:spLocks noChangeArrowheads="1"/>
          </p:cNvSpPr>
          <p:nvPr/>
        </p:nvSpPr>
        <p:spPr bwMode="auto">
          <a:xfrm>
            <a:off x="8382000" y="5181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AutoShape 47"/>
          <p:cNvSpPr>
            <a:spLocks noChangeArrowheads="1"/>
          </p:cNvSpPr>
          <p:nvPr/>
        </p:nvSpPr>
        <p:spPr bwMode="auto">
          <a:xfrm>
            <a:off x="8763000" y="4800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77" name="Picture 48" descr="C:\Documents and Settings\Мама.96R7FK5G92ZFBG3\Мои документы\for ROMANOFF\abou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04800"/>
            <a:ext cx="6783388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8" name="Picture 49" descr="C:\Documents and Settings\Мама.96R7FK5G92ZFBG3\Мои документы\for ROMANOFF\abou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"/>
            <a:ext cx="8078788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17" name="Picture 53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47038" y="357188"/>
            <a:ext cx="10969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20" name="Text Box 56"/>
          <p:cNvSpPr txBox="1">
            <a:spLocks noChangeArrowheads="1"/>
          </p:cNvSpPr>
          <p:nvPr/>
        </p:nvSpPr>
        <p:spPr bwMode="auto">
          <a:xfrm>
            <a:off x="0" y="2438400"/>
            <a:ext cx="9144000" cy="4419600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cene3d>
              <a:camera prst="isometricOffAxis1Right">
                <a:rot lat="478162" lon="19737065" rev="21557892"/>
              </a:camera>
              <a:lightRig rig="threePt" dir="t">
                <a:rot lat="0" lon="0" rev="19200000"/>
              </a:lightRig>
            </a:scene3d>
            <a:sp3d z="158750" extrusionH="184150" contourW="25400" prstMaterial="softEdge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endParaRPr lang="ru-RU" sz="1050" dirty="0">
              <a:solidFill>
                <a:srgbClr val="E6990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800" dirty="0">
                <a:solidFill>
                  <a:srgbClr val="E699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cs typeface="+mn-cs"/>
              </a:rPr>
              <a:t>«КТК», со своими                            партнёрами, владеет </a:t>
            </a:r>
            <a:r>
              <a:rPr lang="ru-RU" sz="3200" dirty="0">
                <a:solidFill>
                  <a:srgbClr val="E699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cs typeface="+mn-cs"/>
              </a:rPr>
              <a:t>всеми ресурсами и знаниями для выполнения полного цикла проектов малой энергетики: от поставки оборудования, проектирования, строительно-монтажных работ до    финансирования.</a:t>
            </a:r>
          </a:p>
          <a:p>
            <a:pPr>
              <a:spcBef>
                <a:spcPct val="50000"/>
              </a:spcBef>
              <a:defRPr/>
            </a:pPr>
            <a:endParaRPr lang="ru-RU" sz="3200" dirty="0">
              <a:solidFill>
                <a:srgbClr val="E6990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cs typeface="+mn-cs"/>
            </a:endParaRPr>
          </a:p>
        </p:txBody>
      </p:sp>
      <p:sp>
        <p:nvSpPr>
          <p:cNvPr id="36923" name="Text Box 59"/>
          <p:cNvSpPr txBox="1">
            <a:spLocks noChangeArrowheads="1"/>
          </p:cNvSpPr>
          <p:nvPr/>
        </p:nvSpPr>
        <p:spPr bwMode="auto">
          <a:xfrm>
            <a:off x="685800" y="32766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36924" name="Text Box 60"/>
          <p:cNvSpPr txBox="1">
            <a:spLocks noChangeArrowheads="1"/>
          </p:cNvSpPr>
          <p:nvPr/>
        </p:nvSpPr>
        <p:spPr bwMode="auto">
          <a:xfrm>
            <a:off x="6715125" y="6477000"/>
            <a:ext cx="2428875" cy="381000"/>
          </a:xfrm>
          <a:prstGeom prst="rect">
            <a:avLst/>
          </a:prstGeom>
          <a:solidFill>
            <a:srgbClr val="82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ru-RU" sz="1600">
                <a:solidFill>
                  <a:srgbClr val="FFFF8F"/>
                </a:solidFill>
              </a:rPr>
              <a:t>Факс:(495)546-9720</a:t>
            </a:r>
          </a:p>
        </p:txBody>
      </p:sp>
      <p:sp>
        <p:nvSpPr>
          <p:cNvPr id="36925" name="Text Box 61"/>
          <p:cNvSpPr txBox="1">
            <a:spLocks noChangeArrowheads="1"/>
          </p:cNvSpPr>
          <p:nvPr/>
        </p:nvSpPr>
        <p:spPr bwMode="auto">
          <a:xfrm>
            <a:off x="6715125" y="6096000"/>
            <a:ext cx="2643188" cy="381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/>
              <a:t> </a:t>
            </a:r>
            <a:r>
              <a:rPr lang="ru-RU" sz="1600">
                <a:solidFill>
                  <a:srgbClr val="FFFF8F"/>
                </a:solidFill>
              </a:rPr>
              <a:t>тел.:</a:t>
            </a:r>
            <a:r>
              <a:rPr lang="en-US" sz="1600">
                <a:solidFill>
                  <a:srgbClr val="FFFF8F"/>
                </a:solidFill>
              </a:rPr>
              <a:t> </a:t>
            </a:r>
            <a:r>
              <a:rPr lang="ru-RU" sz="1600">
                <a:solidFill>
                  <a:srgbClr val="FFFF8F"/>
                </a:solidFill>
              </a:rPr>
              <a:t>(495)227-0123</a:t>
            </a:r>
          </a:p>
        </p:txBody>
      </p:sp>
      <p:sp>
        <p:nvSpPr>
          <p:cNvPr id="3132" name="TextBox 64"/>
          <p:cNvSpPr txBox="1">
            <a:spLocks noChangeArrowheads="1"/>
          </p:cNvSpPr>
          <p:nvPr/>
        </p:nvSpPr>
        <p:spPr bwMode="auto">
          <a:xfrm rot="21131117">
            <a:off x="4433" y="2382897"/>
            <a:ext cx="6715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perspectiveHeroicExtremeLeftFacing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ru-RU" sz="2800" dirty="0">
                <a:solidFill>
                  <a:srgbClr val="FF9393"/>
                </a:solidFill>
                <a:cs typeface="+mn-cs"/>
              </a:rPr>
              <a:t>    </a:t>
            </a:r>
            <a:r>
              <a:rPr lang="ru-RU" sz="2800" dirty="0">
                <a:solidFill>
                  <a:srgbClr val="CC3399"/>
                </a:solidFill>
                <a:cs typeface="+mn-cs"/>
              </a:rPr>
              <a:t>ВОЗМОЖНОСТИ </a:t>
            </a:r>
            <a:r>
              <a:rPr lang="ru-RU" dirty="0">
                <a:solidFill>
                  <a:srgbClr val="CC3399"/>
                </a:solidFill>
                <a:cs typeface="+mn-cs"/>
              </a:rPr>
              <a:t>КОМПАНИИ</a:t>
            </a:r>
          </a:p>
        </p:txBody>
      </p:sp>
    </p:spTree>
  </p:cSld>
  <p:clrMapOvr>
    <a:masterClrMapping/>
  </p:clrMapOvr>
  <p:transition spd="slow" advTm="7982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36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36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5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50"/>
                            </p:stCondLst>
                            <p:childTnLst>
                              <p:par>
                                <p:cTn id="2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368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" fill="hold"/>
                                        <p:tgtEl>
                                          <p:spTgt spid="368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75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750"/>
                            </p:stCondLst>
                            <p:childTnLst>
                              <p:par>
                                <p:cTn id="3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75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250"/>
                            </p:stCondLst>
                            <p:childTnLst>
                              <p:par>
                                <p:cTn id="4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25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750"/>
                            </p:stCondLst>
                            <p:childTnLst>
                              <p:par>
                                <p:cTn id="5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750"/>
                            </p:stCondLst>
                            <p:childTnLst>
                              <p:par>
                                <p:cTn id="5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75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25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325"/>
                            </p:stCondLst>
                            <p:childTnLst>
                              <p:par>
                                <p:cTn id="7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325"/>
                            </p:stCondLst>
                            <p:childTnLst>
                              <p:par>
                                <p:cTn id="7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7325"/>
                            </p:stCondLst>
                            <p:childTnLst>
                              <p:par>
                                <p:cTn id="8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8325"/>
                            </p:stCondLst>
                            <p:childTnLst>
                              <p:par>
                                <p:cTn id="9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8825"/>
                            </p:stCondLst>
                            <p:childTnLst>
                              <p:par>
                                <p:cTn id="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9325"/>
                            </p:stCondLst>
                            <p:childTnLst>
                              <p:par>
                                <p:cTn id="10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9825"/>
                            </p:stCondLst>
                            <p:childTnLst>
                              <p:par>
                                <p:cTn id="10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325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70" grpId="0" autoUpdateAnimBg="0"/>
      <p:bldP spid="36871" grpId="0" autoUpdateAnimBg="0"/>
      <p:bldP spid="36876" grpId="0" animBg="1"/>
      <p:bldP spid="36877" grpId="0" animBg="1"/>
      <p:bldP spid="36878" grpId="0" animBg="1"/>
      <p:bldP spid="36879" grpId="0" animBg="1"/>
      <p:bldP spid="36886" grpId="0" animBg="1"/>
      <p:bldP spid="36887" grpId="0" animBg="1"/>
      <p:bldP spid="36888" grpId="0" animBg="1"/>
      <p:bldP spid="36890" grpId="0" animBg="1"/>
      <p:bldP spid="36899" grpId="0" animBg="1"/>
      <p:bldP spid="36900" grpId="0" animBg="1"/>
      <p:bldP spid="36901" grpId="0" animBg="1"/>
      <p:bldP spid="36902" grpId="0" animBg="1"/>
      <p:bldP spid="36923" grpId="0" autoUpdateAnimBg="0"/>
      <p:bldP spid="36924" grpId="0" animBg="1" autoUpdateAnimBg="0"/>
      <p:bldP spid="3692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30238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1">
                <a:srgbClr val="000040"/>
              </a:gs>
              <a:gs pos="25000">
                <a:srgbClr val="400040"/>
              </a:gs>
              <a:gs pos="37500">
                <a:srgbClr val="8F0040"/>
              </a:gs>
              <a:gs pos="45000">
                <a:srgbClr val="F27300"/>
              </a:gs>
              <a:gs pos="50000">
                <a:srgbClr val="FFBF00"/>
              </a:gs>
              <a:gs pos="55000">
                <a:srgbClr val="F27300"/>
              </a:gs>
              <a:gs pos="62500">
                <a:srgbClr val="8F0040"/>
              </a:gs>
              <a:gs pos="75000">
                <a:srgbClr val="400040"/>
              </a:gs>
              <a:gs pos="89999">
                <a:srgbClr val="00004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cs typeface="+mn-cs"/>
              </a:rPr>
              <a:t>Энергетическая независимость   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Wingdings 2" pitchFamily="18" charset="2"/>
                <a:cs typeface="+mn-cs"/>
              </a:rPr>
              <a:t>fcgfhcfghcf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  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cs typeface="+mn-cs"/>
              </a:rPr>
              <a:t>Экологическая безопасность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ru-RU" sz="1400" dirty="0">
              <a:cs typeface="+mn-cs"/>
            </a:endParaRPr>
          </a:p>
        </p:txBody>
      </p:sp>
      <p:pic>
        <p:nvPicPr>
          <p:cNvPr id="36868" name="Picture 4" descr="C:\Documents and Settings\Мама.96R7FK5G92ZFBG3\Мои документы\for ROMANOFF\abou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28600"/>
            <a:ext cx="6783388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57200" y="1295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Wingdings 2" pitchFamily="18" charset="2"/>
              </a:rPr>
              <a:t>fgh</a:t>
            </a:r>
            <a:endParaRPr lang="ru-RU" sz="1800">
              <a:latin typeface="Wingdings 2" pitchFamily="18" charset="2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8229600" y="1285875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8F"/>
                </a:solidFill>
                <a:latin typeface="Wingdings 2" pitchFamily="18" charset="2"/>
              </a:rPr>
              <a:t>fgh</a:t>
            </a:r>
            <a:endParaRPr lang="ru-RU" sz="1800">
              <a:solidFill>
                <a:srgbClr val="FFFF8F"/>
              </a:solidFill>
              <a:latin typeface="Wingdings 2" pitchFamily="18" charset="2"/>
            </a:endParaRPr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8686800" y="20574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7" name="AutoShape 13"/>
          <p:cNvSpPr>
            <a:spLocks noChangeArrowheads="1"/>
          </p:cNvSpPr>
          <p:nvPr/>
        </p:nvSpPr>
        <p:spPr bwMode="auto">
          <a:xfrm>
            <a:off x="838200" y="20574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>
            <a:off x="8610600" y="8382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914400" y="990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1828800"/>
            <a:ext cx="9144000" cy="830997"/>
          </a:xfrm>
          <a:prstGeom prst="rect">
            <a:avLst/>
          </a:prstGeom>
          <a:gradFill rotWithShape="0">
            <a:gsLst>
              <a:gs pos="0">
                <a:srgbClr val="D4AC00"/>
              </a:gs>
              <a:gs pos="100000">
                <a:srgbClr val="0033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perspectiveRelaxed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ru-RU" sz="4800" u="sng" dirty="0">
                <a:solidFill>
                  <a:srgbClr val="E6990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   «Компания </a:t>
            </a:r>
            <a:r>
              <a:rPr lang="ru-RU" sz="4800" u="sng" dirty="0" err="1">
                <a:solidFill>
                  <a:srgbClr val="E6990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ТехноКластер</a:t>
            </a:r>
            <a:r>
              <a:rPr lang="ru-RU" sz="4800" u="sng" dirty="0">
                <a:solidFill>
                  <a:srgbClr val="E6990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»(«КТК»)</a:t>
            </a:r>
          </a:p>
        </p:txBody>
      </p:sp>
      <p:sp>
        <p:nvSpPr>
          <p:cNvPr id="36886" name="AutoShape 22"/>
          <p:cNvSpPr>
            <a:spLocks noChangeArrowheads="1"/>
          </p:cNvSpPr>
          <p:nvPr/>
        </p:nvSpPr>
        <p:spPr bwMode="auto">
          <a:xfrm>
            <a:off x="8229600" y="12954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87" name="AutoShape 23"/>
          <p:cNvSpPr>
            <a:spLocks noChangeArrowheads="1"/>
          </p:cNvSpPr>
          <p:nvPr/>
        </p:nvSpPr>
        <p:spPr bwMode="auto">
          <a:xfrm>
            <a:off x="9067800" y="1219200"/>
            <a:ext cx="74613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88" name="AutoShape 24"/>
          <p:cNvSpPr>
            <a:spLocks noChangeArrowheads="1"/>
          </p:cNvSpPr>
          <p:nvPr/>
        </p:nvSpPr>
        <p:spPr bwMode="auto">
          <a:xfrm>
            <a:off x="457200" y="1371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8" name="AutoShape 25"/>
          <p:cNvSpPr>
            <a:spLocks noChangeArrowheads="1"/>
          </p:cNvSpPr>
          <p:nvPr/>
        </p:nvSpPr>
        <p:spPr bwMode="auto">
          <a:xfrm>
            <a:off x="1371600" y="1371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90" name="AutoShape 26"/>
          <p:cNvSpPr>
            <a:spLocks noChangeArrowheads="1"/>
          </p:cNvSpPr>
          <p:nvPr/>
        </p:nvSpPr>
        <p:spPr bwMode="auto">
          <a:xfrm>
            <a:off x="533400" y="3048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AutoShape 27"/>
          <p:cNvSpPr>
            <a:spLocks noChangeArrowheads="1"/>
          </p:cNvSpPr>
          <p:nvPr/>
        </p:nvSpPr>
        <p:spPr bwMode="auto">
          <a:xfrm>
            <a:off x="533400" y="44958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1" name="AutoShape 28"/>
          <p:cNvSpPr>
            <a:spLocks noChangeArrowheads="1"/>
          </p:cNvSpPr>
          <p:nvPr/>
        </p:nvSpPr>
        <p:spPr bwMode="auto">
          <a:xfrm>
            <a:off x="609600" y="6324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2" name="AutoShape 29"/>
          <p:cNvSpPr>
            <a:spLocks noChangeArrowheads="1"/>
          </p:cNvSpPr>
          <p:nvPr/>
        </p:nvSpPr>
        <p:spPr bwMode="auto">
          <a:xfrm>
            <a:off x="533400" y="762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3" name="AutoShape 30"/>
          <p:cNvSpPr>
            <a:spLocks noChangeArrowheads="1"/>
          </p:cNvSpPr>
          <p:nvPr/>
        </p:nvSpPr>
        <p:spPr bwMode="auto">
          <a:xfrm>
            <a:off x="609600" y="1905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4" name="AutoShape 31"/>
          <p:cNvSpPr>
            <a:spLocks noChangeArrowheads="1"/>
          </p:cNvSpPr>
          <p:nvPr/>
        </p:nvSpPr>
        <p:spPr bwMode="auto">
          <a:xfrm>
            <a:off x="609600" y="2286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5" name="AutoShape 32"/>
          <p:cNvSpPr>
            <a:spLocks noChangeArrowheads="1"/>
          </p:cNvSpPr>
          <p:nvPr/>
        </p:nvSpPr>
        <p:spPr bwMode="auto">
          <a:xfrm>
            <a:off x="609600" y="2667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6" name="AutoShape 33"/>
          <p:cNvSpPr>
            <a:spLocks noChangeArrowheads="1"/>
          </p:cNvSpPr>
          <p:nvPr/>
        </p:nvSpPr>
        <p:spPr bwMode="auto">
          <a:xfrm>
            <a:off x="609600" y="33528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7" name="AutoShape 34"/>
          <p:cNvSpPr>
            <a:spLocks noChangeArrowheads="1"/>
          </p:cNvSpPr>
          <p:nvPr/>
        </p:nvSpPr>
        <p:spPr bwMode="auto">
          <a:xfrm>
            <a:off x="609600" y="3657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99" name="AutoShape 35"/>
          <p:cNvSpPr>
            <a:spLocks noChangeArrowheads="1"/>
          </p:cNvSpPr>
          <p:nvPr/>
        </p:nvSpPr>
        <p:spPr bwMode="auto">
          <a:xfrm>
            <a:off x="1066800" y="18288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900" name="AutoShape 36"/>
          <p:cNvSpPr>
            <a:spLocks noChangeArrowheads="1"/>
          </p:cNvSpPr>
          <p:nvPr/>
        </p:nvSpPr>
        <p:spPr bwMode="auto">
          <a:xfrm>
            <a:off x="914400" y="12192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901" name="AutoShape 37"/>
          <p:cNvSpPr>
            <a:spLocks noChangeArrowheads="1"/>
          </p:cNvSpPr>
          <p:nvPr/>
        </p:nvSpPr>
        <p:spPr bwMode="auto">
          <a:xfrm>
            <a:off x="8839200" y="10668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902" name="AutoShape 38"/>
          <p:cNvSpPr>
            <a:spLocks noChangeArrowheads="1"/>
          </p:cNvSpPr>
          <p:nvPr/>
        </p:nvSpPr>
        <p:spPr bwMode="auto">
          <a:xfrm>
            <a:off x="8382000" y="1143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2" name="AutoShape 39"/>
          <p:cNvSpPr>
            <a:spLocks noChangeArrowheads="1"/>
          </p:cNvSpPr>
          <p:nvPr/>
        </p:nvSpPr>
        <p:spPr bwMode="auto">
          <a:xfrm>
            <a:off x="8382000" y="1752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3" name="AutoShape 40"/>
          <p:cNvSpPr>
            <a:spLocks noChangeArrowheads="1"/>
          </p:cNvSpPr>
          <p:nvPr/>
        </p:nvSpPr>
        <p:spPr bwMode="auto">
          <a:xfrm>
            <a:off x="8686800" y="18288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4" name="AutoShape 41"/>
          <p:cNvSpPr>
            <a:spLocks noChangeArrowheads="1"/>
          </p:cNvSpPr>
          <p:nvPr/>
        </p:nvSpPr>
        <p:spPr bwMode="auto">
          <a:xfrm>
            <a:off x="609600" y="5181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5" name="AutoShape 42"/>
          <p:cNvSpPr>
            <a:spLocks noChangeArrowheads="1"/>
          </p:cNvSpPr>
          <p:nvPr/>
        </p:nvSpPr>
        <p:spPr bwMode="auto">
          <a:xfrm>
            <a:off x="609600" y="5562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6" name="AutoShape 43"/>
          <p:cNvSpPr>
            <a:spLocks noChangeArrowheads="1"/>
          </p:cNvSpPr>
          <p:nvPr/>
        </p:nvSpPr>
        <p:spPr bwMode="auto">
          <a:xfrm>
            <a:off x="609600" y="6096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7" name="AutoShape 44"/>
          <p:cNvSpPr>
            <a:spLocks noChangeArrowheads="1"/>
          </p:cNvSpPr>
          <p:nvPr/>
        </p:nvSpPr>
        <p:spPr bwMode="auto">
          <a:xfrm>
            <a:off x="609600" y="57912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8" name="AutoShape 45"/>
          <p:cNvSpPr>
            <a:spLocks noChangeArrowheads="1"/>
          </p:cNvSpPr>
          <p:nvPr/>
        </p:nvSpPr>
        <p:spPr bwMode="auto">
          <a:xfrm>
            <a:off x="8534400" y="4419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9" name="AutoShape 46"/>
          <p:cNvSpPr>
            <a:spLocks noChangeArrowheads="1"/>
          </p:cNvSpPr>
          <p:nvPr/>
        </p:nvSpPr>
        <p:spPr bwMode="auto">
          <a:xfrm>
            <a:off x="8382000" y="5181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00" name="AutoShape 47"/>
          <p:cNvSpPr>
            <a:spLocks noChangeArrowheads="1"/>
          </p:cNvSpPr>
          <p:nvPr/>
        </p:nvSpPr>
        <p:spPr bwMode="auto">
          <a:xfrm>
            <a:off x="8763000" y="4800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301" name="Picture 48" descr="C:\Documents and Settings\Мама.96R7FK5G92ZFBG3\Мои документы\for ROMANOFF\abou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04800"/>
            <a:ext cx="6783388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2" name="Picture 49" descr="C:\Documents and Settings\Мама.96R7FK5G92ZFBG3\Мои документы\for ROMANOFF\abou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313"/>
            <a:ext cx="8069263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17" name="Picture 53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47038" y="357188"/>
            <a:ext cx="10969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21" name="Text Box 57"/>
          <p:cNvSpPr txBox="1">
            <a:spLocks noChangeArrowheads="1"/>
          </p:cNvSpPr>
          <p:nvPr/>
        </p:nvSpPr>
        <p:spPr bwMode="auto">
          <a:xfrm>
            <a:off x="0" y="2643182"/>
            <a:ext cx="9144000" cy="4572001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cene3d>
              <a:camera prst="perspectiveRelaxedModerately"/>
              <a:lightRig rig="threePt" dir="t">
                <a:rot lat="0" lon="0" rev="17400000"/>
              </a:lightRig>
            </a:scene3d>
            <a:sp3d extrusionH="57150" contourW="19050" prstMaterial="powder">
              <a:bevelT w="38100" h="38100" prst="relaxedInse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dirty="0">
                <a:solidFill>
                  <a:srgbClr val="E69900"/>
                </a:solidFill>
                <a:cs typeface="+mn-cs"/>
              </a:rPr>
              <a:t> </a:t>
            </a:r>
            <a:r>
              <a:rPr lang="ru-RU" sz="4000" dirty="0">
                <a:solidFill>
                  <a:srgbClr val="E699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cs typeface="+mn-cs"/>
              </a:rPr>
              <a:t>Развитая система логистики 	позволяет Компании 	доставлять оборудование 	в любую точку страны и 	стран Ближнего и 	Дальнего   Зарубежья. </a:t>
            </a:r>
          </a:p>
        </p:txBody>
      </p:sp>
      <p:sp>
        <p:nvSpPr>
          <p:cNvPr id="36923" name="Text Box 59"/>
          <p:cNvSpPr txBox="1">
            <a:spLocks noChangeArrowheads="1"/>
          </p:cNvSpPr>
          <p:nvPr/>
        </p:nvSpPr>
        <p:spPr bwMode="auto">
          <a:xfrm>
            <a:off x="685800" y="32766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36924" name="Text Box 60"/>
          <p:cNvSpPr txBox="1">
            <a:spLocks noChangeArrowheads="1"/>
          </p:cNvSpPr>
          <p:nvPr/>
        </p:nvSpPr>
        <p:spPr bwMode="auto">
          <a:xfrm>
            <a:off x="6429375" y="6215063"/>
            <a:ext cx="2714625" cy="381000"/>
          </a:xfrm>
          <a:prstGeom prst="rect">
            <a:avLst/>
          </a:prstGeom>
          <a:solidFill>
            <a:srgbClr val="5C005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ru-RU" sz="1600">
                <a:solidFill>
                  <a:srgbClr val="FFFF8F"/>
                </a:solidFill>
              </a:rPr>
              <a:t>Факс:(495)546-9720</a:t>
            </a:r>
          </a:p>
        </p:txBody>
      </p:sp>
      <p:sp>
        <p:nvSpPr>
          <p:cNvPr id="36925" name="Text Box 61"/>
          <p:cNvSpPr txBox="1">
            <a:spLocks noChangeArrowheads="1"/>
          </p:cNvSpPr>
          <p:nvPr/>
        </p:nvSpPr>
        <p:spPr bwMode="auto">
          <a:xfrm>
            <a:off x="5072063" y="6477000"/>
            <a:ext cx="4071937" cy="381000"/>
          </a:xfrm>
          <a:prstGeom prst="rect">
            <a:avLst/>
          </a:prstGeom>
          <a:solidFill>
            <a:srgbClr val="500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ru-RU"/>
              <a:t>               </a:t>
            </a:r>
            <a:r>
              <a:rPr lang="ru-RU" sz="1600">
                <a:solidFill>
                  <a:srgbClr val="FFFF8F"/>
                </a:solidFill>
              </a:rPr>
              <a:t>тел.: (495) 227-0123</a:t>
            </a:r>
          </a:p>
        </p:txBody>
      </p:sp>
      <p:sp>
        <p:nvSpPr>
          <p:cNvPr id="3692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0" y="5643554"/>
            <a:ext cx="7715272" cy="1214446"/>
          </a:xfrm>
        </p:spPr>
        <p:txBody>
          <a:bodyPr>
            <a:scene3d>
              <a:camera prst="perspectiveRelaxedModerately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eaLnBrk="1" hangingPunct="1">
              <a:defRPr/>
            </a:pPr>
            <a:r>
              <a:rPr lang="ru-RU" sz="2800" b="1" u="sng" dirty="0" smtClean="0">
                <a:solidFill>
                  <a:srgbClr val="AB25B9"/>
                </a:solidFill>
                <a:latin typeface="Arial Black" pitchFamily="34" charset="0"/>
              </a:rPr>
              <a:t>ВОЗМОЖНОСТИ КОМПАНИИ</a:t>
            </a:r>
          </a:p>
        </p:txBody>
      </p:sp>
      <p:sp>
        <p:nvSpPr>
          <p:cNvPr id="60" name="TextBox 60"/>
          <p:cNvSpPr txBox="1">
            <a:spLocks noChangeArrowheads="1"/>
          </p:cNvSpPr>
          <p:nvPr/>
        </p:nvSpPr>
        <p:spPr bwMode="auto">
          <a:xfrm rot="407837">
            <a:off x="-25424" y="855365"/>
            <a:ext cx="4379211" cy="1261884"/>
          </a:xfrm>
          <a:prstGeom prst="rect">
            <a:avLst/>
          </a:prstGeom>
          <a:noFill/>
          <a:ln w="0">
            <a:solidFill>
              <a:srgbClr val="911F9D"/>
            </a:solidFill>
            <a:miter lim="800000"/>
            <a:headEnd/>
            <a:tailEnd/>
          </a:ln>
        </p:spPr>
        <p:txBody>
          <a:bodyPr>
            <a:spAutoFit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ru-RU" sz="2000" dirty="0">
                <a:solidFill>
                  <a:srgbClr val="00B0F0"/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 </a:t>
            </a:r>
            <a:r>
              <a:rPr lang="ru-RU" sz="2800" u="sng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cs typeface="+mn-cs"/>
              </a:rPr>
              <a:t>ВОЗ</a:t>
            </a:r>
            <a:r>
              <a:rPr lang="ru-RU" sz="2800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cs typeface="+mn-cs"/>
              </a:rPr>
              <a:t>МО</a:t>
            </a:r>
            <a:r>
              <a:rPr lang="ru-RU" sz="2800" u="sng" dirty="0">
                <a:solidFill>
                  <a:srgbClr val="C835D7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cs typeface="+mn-cs"/>
              </a:rPr>
              <a:t>ЖНО</a:t>
            </a:r>
            <a:r>
              <a:rPr lang="ru-RU" sz="2800" u="sng" dirty="0">
                <a:solidFill>
                  <a:srgbClr val="E0D54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cs typeface="+mn-cs"/>
              </a:rPr>
              <a:t>С</a:t>
            </a:r>
            <a:r>
              <a:rPr lang="ru-RU" sz="2800" u="sng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cs typeface="+mn-cs"/>
              </a:rPr>
              <a:t>ТИ</a:t>
            </a:r>
            <a:r>
              <a:rPr lang="ru-RU" sz="2800" u="sng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cs typeface="+mn-cs"/>
              </a:rPr>
              <a:t>     </a:t>
            </a:r>
            <a:r>
              <a:rPr lang="ru-RU" sz="2800" u="sng" dirty="0">
                <a:solidFill>
                  <a:srgbClr val="FFFF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cs typeface="+mn-cs"/>
              </a:rPr>
              <a:t>КО</a:t>
            </a:r>
            <a:r>
              <a:rPr lang="ru-RU" sz="2800" u="sng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cs typeface="+mn-cs"/>
              </a:rPr>
              <a:t>М</a:t>
            </a:r>
            <a:r>
              <a:rPr lang="ru-RU" sz="2800" u="sng" dirty="0">
                <a:solidFill>
                  <a:srgbClr val="C0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cs typeface="+mn-cs"/>
              </a:rPr>
              <a:t>ПАН</a:t>
            </a:r>
            <a:r>
              <a:rPr lang="ru-RU" sz="2800" u="sng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cs typeface="+mn-cs"/>
              </a:rPr>
              <a:t>ИИ</a:t>
            </a:r>
            <a:endParaRPr lang="ru-RU" sz="2800" dirty="0">
              <a:solidFill>
                <a:schemeClr val="tx1">
                  <a:lumMod val="60000"/>
                  <a:lumOff val="40000"/>
                </a:schemeClr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cs typeface="+mn-cs"/>
            </a:endParaRPr>
          </a:p>
        </p:txBody>
      </p:sp>
    </p:spTree>
  </p:cSld>
  <p:clrMapOvr>
    <a:masterClrMapping/>
  </p:clrMapOvr>
  <p:transition spd="slow" advTm="9564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6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6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" fill="hold"/>
                                        <p:tgtEl>
                                          <p:spTgt spid="36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" fill="hold"/>
                                        <p:tgtEl>
                                          <p:spTgt spid="36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85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35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850"/>
                            </p:stCondLst>
                            <p:childTnLst>
                              <p:par>
                                <p:cTn id="2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" fill="hold"/>
                                        <p:tgtEl>
                                          <p:spTgt spid="368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368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75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750"/>
                            </p:stCondLst>
                            <p:childTnLst>
                              <p:par>
                                <p:cTn id="3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75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250"/>
                            </p:stCondLst>
                            <p:childTnLst>
                              <p:par>
                                <p:cTn id="4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250"/>
                            </p:stCondLst>
                            <p:childTnLst>
                              <p:par>
                                <p:cTn id="5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250"/>
                            </p:stCondLst>
                            <p:childTnLst>
                              <p:par>
                                <p:cTn id="5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25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75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625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325"/>
                            </p:stCondLst>
                            <p:childTnLst>
                              <p:par>
                                <p:cTn id="7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1325"/>
                            </p:stCondLst>
                            <p:childTnLst>
                              <p:par>
                                <p:cTn id="8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2325"/>
                            </p:stCondLst>
                            <p:childTnLst>
                              <p:par>
                                <p:cTn id="8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3325"/>
                            </p:stCondLst>
                            <p:childTnLst>
                              <p:par>
                                <p:cTn id="9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3825"/>
                            </p:stCondLst>
                            <p:childTnLst>
                              <p:par>
                                <p:cTn id="10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4325"/>
                            </p:stCondLst>
                            <p:childTnLst>
                              <p:par>
                                <p:cTn id="10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4825"/>
                            </p:stCondLst>
                            <p:childTnLst>
                              <p:par>
                                <p:cTn id="1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325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70" grpId="0" autoUpdateAnimBg="0"/>
      <p:bldP spid="36871" grpId="0" autoUpdateAnimBg="0"/>
      <p:bldP spid="36876" grpId="0" animBg="1"/>
      <p:bldP spid="36877" grpId="0" animBg="1"/>
      <p:bldP spid="36878" grpId="0" animBg="1"/>
      <p:bldP spid="36879" grpId="0" animBg="1"/>
      <p:bldP spid="36886" grpId="0" animBg="1"/>
      <p:bldP spid="36887" grpId="0" animBg="1"/>
      <p:bldP spid="36888" grpId="0" animBg="1"/>
      <p:bldP spid="36890" grpId="0" animBg="1"/>
      <p:bldP spid="36899" grpId="0" animBg="1"/>
      <p:bldP spid="36900" grpId="0" animBg="1"/>
      <p:bldP spid="36901" grpId="0" animBg="1"/>
      <p:bldP spid="36902" grpId="0" animBg="1"/>
      <p:bldP spid="36923" grpId="0" autoUpdateAnimBg="0"/>
      <p:bldP spid="36924" grpId="0" animBg="1" autoUpdateAnimBg="0"/>
      <p:bldP spid="3692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81000" y="0"/>
            <a:ext cx="8763000" cy="630238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1">
                <a:srgbClr val="000040"/>
              </a:gs>
              <a:gs pos="25000">
                <a:srgbClr val="400040"/>
              </a:gs>
              <a:gs pos="37500">
                <a:srgbClr val="8F0040"/>
              </a:gs>
              <a:gs pos="45000">
                <a:srgbClr val="F27300"/>
              </a:gs>
              <a:gs pos="50000">
                <a:srgbClr val="FFBF00"/>
              </a:gs>
              <a:gs pos="55000">
                <a:srgbClr val="F27300"/>
              </a:gs>
              <a:gs pos="62500">
                <a:srgbClr val="8F0040"/>
              </a:gs>
              <a:gs pos="75000">
                <a:srgbClr val="400040"/>
              </a:gs>
              <a:gs pos="89999">
                <a:srgbClr val="00004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rgbClr val="E69900"/>
                </a:solidFill>
              </a:rPr>
              <a:t>     Энергетическая независимость    </a:t>
            </a:r>
            <a:r>
              <a:rPr lang="en-US" sz="1200">
                <a:solidFill>
                  <a:srgbClr val="E69900"/>
                </a:solidFill>
                <a:latin typeface="Wingdings 2" pitchFamily="18" charset="2"/>
              </a:rPr>
              <a:t>fcgfhcfghcf</a:t>
            </a:r>
            <a:r>
              <a:rPr lang="ru-RU" sz="1200">
                <a:solidFill>
                  <a:srgbClr val="E69900"/>
                </a:solidFill>
              </a:rPr>
              <a:t>    </a:t>
            </a:r>
            <a:r>
              <a:rPr lang="ru-RU" sz="1400">
                <a:solidFill>
                  <a:srgbClr val="E69900"/>
                </a:solidFill>
              </a:rPr>
              <a:t>Экологическая безопасность</a:t>
            </a:r>
            <a:r>
              <a:rPr lang="en-US" sz="1400">
                <a:solidFill>
                  <a:srgbClr val="E699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ru-RU" sz="1400"/>
          </a:p>
        </p:txBody>
      </p:sp>
      <p:pic>
        <p:nvPicPr>
          <p:cNvPr id="36868" name="Picture 4" descr="C:\Documents and Settings\Мама.96R7FK5G92ZFBG3\Мои документы\for ROMANOFF\abou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28600"/>
            <a:ext cx="6783388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57200" y="1295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E69900"/>
                </a:solidFill>
                <a:latin typeface="Wingdings 2" pitchFamily="18" charset="2"/>
              </a:rPr>
              <a:t>fgh</a:t>
            </a:r>
            <a:endParaRPr lang="ru-RU" sz="1800">
              <a:solidFill>
                <a:srgbClr val="E69900"/>
              </a:solidFill>
              <a:latin typeface="Wingdings 2" pitchFamily="18" charset="2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8229600" y="9286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E69900"/>
                </a:solidFill>
                <a:latin typeface="Wingdings 2" pitchFamily="18" charset="2"/>
              </a:rPr>
              <a:t>fgh</a:t>
            </a:r>
            <a:endParaRPr lang="ru-RU" sz="1800">
              <a:solidFill>
                <a:srgbClr val="E69900"/>
              </a:solidFill>
              <a:latin typeface="Wingdings 2" pitchFamily="18" charset="2"/>
            </a:endParaRPr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8686800" y="20574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7" name="AutoShape 13"/>
          <p:cNvSpPr>
            <a:spLocks noChangeArrowheads="1"/>
          </p:cNvSpPr>
          <p:nvPr/>
        </p:nvSpPr>
        <p:spPr bwMode="auto">
          <a:xfrm>
            <a:off x="838200" y="20574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>
            <a:off x="8610600" y="8382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914400" y="990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1828800"/>
            <a:ext cx="9144000" cy="646331"/>
          </a:xfrm>
          <a:prstGeom prst="rect">
            <a:avLst/>
          </a:prstGeom>
          <a:gradFill rotWithShape="0">
            <a:gsLst>
              <a:gs pos="0">
                <a:srgbClr val="D4AC00"/>
              </a:gs>
              <a:gs pos="100000">
                <a:srgbClr val="0033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perspectiveRelaxedModerately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defRPr/>
            </a:pPr>
            <a:r>
              <a:rPr lang="ru-RU" sz="36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Palatino Linotype" pitchFamily="18" charset="0"/>
                <a:cs typeface="+mn-cs"/>
              </a:rPr>
              <a:t>    </a:t>
            </a:r>
            <a:r>
              <a:rPr lang="ru-RU" sz="3600" u="sng" dirty="0">
                <a:solidFill>
                  <a:srgbClr val="FFFF8F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</a:rPr>
              <a:t>«Компания </a:t>
            </a:r>
            <a:r>
              <a:rPr lang="ru-RU" sz="3600" u="sng" dirty="0" err="1">
                <a:solidFill>
                  <a:srgbClr val="FFFF8F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</a:rPr>
              <a:t>ТехноКластер</a:t>
            </a:r>
            <a:r>
              <a:rPr lang="ru-RU" sz="3600" u="sng" dirty="0">
                <a:solidFill>
                  <a:srgbClr val="FFFF8F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</a:rPr>
              <a:t>»</a:t>
            </a:r>
            <a:r>
              <a:rPr lang="en-US" sz="3600" u="sng" dirty="0">
                <a:solidFill>
                  <a:srgbClr val="FFFF8F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</a:rPr>
              <a:t> </a:t>
            </a:r>
            <a:r>
              <a:rPr lang="ru-RU" sz="3600" u="sng" dirty="0">
                <a:solidFill>
                  <a:srgbClr val="FFFF8F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</a:rPr>
              <a:t>(«КТК»)</a:t>
            </a:r>
          </a:p>
        </p:txBody>
      </p:sp>
      <p:sp>
        <p:nvSpPr>
          <p:cNvPr id="36886" name="AutoShape 22"/>
          <p:cNvSpPr>
            <a:spLocks noChangeArrowheads="1"/>
          </p:cNvSpPr>
          <p:nvPr/>
        </p:nvSpPr>
        <p:spPr bwMode="auto">
          <a:xfrm>
            <a:off x="8229600" y="12954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87" name="AutoShape 23"/>
          <p:cNvSpPr>
            <a:spLocks noChangeArrowheads="1"/>
          </p:cNvSpPr>
          <p:nvPr/>
        </p:nvSpPr>
        <p:spPr bwMode="auto">
          <a:xfrm>
            <a:off x="9067800" y="1219200"/>
            <a:ext cx="74613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88" name="AutoShape 24"/>
          <p:cNvSpPr>
            <a:spLocks noChangeArrowheads="1"/>
          </p:cNvSpPr>
          <p:nvPr/>
        </p:nvSpPr>
        <p:spPr bwMode="auto">
          <a:xfrm>
            <a:off x="457200" y="1371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2" name="AutoShape 25"/>
          <p:cNvSpPr>
            <a:spLocks noChangeArrowheads="1"/>
          </p:cNvSpPr>
          <p:nvPr/>
        </p:nvSpPr>
        <p:spPr bwMode="auto">
          <a:xfrm>
            <a:off x="1371600" y="1371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90" name="AutoShape 26"/>
          <p:cNvSpPr>
            <a:spLocks noChangeArrowheads="1"/>
          </p:cNvSpPr>
          <p:nvPr/>
        </p:nvSpPr>
        <p:spPr bwMode="auto">
          <a:xfrm>
            <a:off x="533400" y="3048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4" name="AutoShape 27"/>
          <p:cNvSpPr>
            <a:spLocks noChangeArrowheads="1"/>
          </p:cNvSpPr>
          <p:nvPr/>
        </p:nvSpPr>
        <p:spPr bwMode="auto">
          <a:xfrm>
            <a:off x="533400" y="44958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5" name="AutoShape 28"/>
          <p:cNvSpPr>
            <a:spLocks noChangeArrowheads="1"/>
          </p:cNvSpPr>
          <p:nvPr/>
        </p:nvSpPr>
        <p:spPr bwMode="auto">
          <a:xfrm>
            <a:off x="609600" y="6324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6" name="AutoShape 29"/>
          <p:cNvSpPr>
            <a:spLocks noChangeArrowheads="1"/>
          </p:cNvSpPr>
          <p:nvPr/>
        </p:nvSpPr>
        <p:spPr bwMode="auto">
          <a:xfrm>
            <a:off x="533400" y="762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7" name="AutoShape 30"/>
          <p:cNvSpPr>
            <a:spLocks noChangeArrowheads="1"/>
          </p:cNvSpPr>
          <p:nvPr/>
        </p:nvSpPr>
        <p:spPr bwMode="auto">
          <a:xfrm>
            <a:off x="609600" y="1905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8" name="AutoShape 31"/>
          <p:cNvSpPr>
            <a:spLocks noChangeArrowheads="1"/>
          </p:cNvSpPr>
          <p:nvPr/>
        </p:nvSpPr>
        <p:spPr bwMode="auto">
          <a:xfrm>
            <a:off x="609600" y="2286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9" name="AutoShape 32"/>
          <p:cNvSpPr>
            <a:spLocks noChangeArrowheads="1"/>
          </p:cNvSpPr>
          <p:nvPr/>
        </p:nvSpPr>
        <p:spPr bwMode="auto">
          <a:xfrm>
            <a:off x="609600" y="2667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0" name="AutoShape 33"/>
          <p:cNvSpPr>
            <a:spLocks noChangeArrowheads="1"/>
          </p:cNvSpPr>
          <p:nvPr/>
        </p:nvSpPr>
        <p:spPr bwMode="auto">
          <a:xfrm>
            <a:off x="609600" y="33528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1" name="AutoShape 34"/>
          <p:cNvSpPr>
            <a:spLocks noChangeArrowheads="1"/>
          </p:cNvSpPr>
          <p:nvPr/>
        </p:nvSpPr>
        <p:spPr bwMode="auto">
          <a:xfrm>
            <a:off x="609600" y="3657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99" name="AutoShape 35"/>
          <p:cNvSpPr>
            <a:spLocks noChangeArrowheads="1"/>
          </p:cNvSpPr>
          <p:nvPr/>
        </p:nvSpPr>
        <p:spPr bwMode="auto">
          <a:xfrm>
            <a:off x="1066800" y="18288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900" name="AutoShape 36"/>
          <p:cNvSpPr>
            <a:spLocks noChangeArrowheads="1"/>
          </p:cNvSpPr>
          <p:nvPr/>
        </p:nvSpPr>
        <p:spPr bwMode="auto">
          <a:xfrm>
            <a:off x="914400" y="12192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901" name="AutoShape 37"/>
          <p:cNvSpPr>
            <a:spLocks noChangeArrowheads="1"/>
          </p:cNvSpPr>
          <p:nvPr/>
        </p:nvSpPr>
        <p:spPr bwMode="auto">
          <a:xfrm>
            <a:off x="8839200" y="10668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902" name="AutoShape 38"/>
          <p:cNvSpPr>
            <a:spLocks noChangeArrowheads="1"/>
          </p:cNvSpPr>
          <p:nvPr/>
        </p:nvSpPr>
        <p:spPr bwMode="auto">
          <a:xfrm>
            <a:off x="8382000" y="1143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6" name="AutoShape 39"/>
          <p:cNvSpPr>
            <a:spLocks noChangeArrowheads="1"/>
          </p:cNvSpPr>
          <p:nvPr/>
        </p:nvSpPr>
        <p:spPr bwMode="auto">
          <a:xfrm>
            <a:off x="8382000" y="1752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7" name="AutoShape 40"/>
          <p:cNvSpPr>
            <a:spLocks noChangeArrowheads="1"/>
          </p:cNvSpPr>
          <p:nvPr/>
        </p:nvSpPr>
        <p:spPr bwMode="auto">
          <a:xfrm>
            <a:off x="8686800" y="18288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8" name="AutoShape 41"/>
          <p:cNvSpPr>
            <a:spLocks noChangeArrowheads="1"/>
          </p:cNvSpPr>
          <p:nvPr/>
        </p:nvSpPr>
        <p:spPr bwMode="auto">
          <a:xfrm>
            <a:off x="609600" y="5181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9" name="AutoShape 42"/>
          <p:cNvSpPr>
            <a:spLocks noChangeArrowheads="1"/>
          </p:cNvSpPr>
          <p:nvPr/>
        </p:nvSpPr>
        <p:spPr bwMode="auto">
          <a:xfrm>
            <a:off x="609600" y="5562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20" name="AutoShape 43"/>
          <p:cNvSpPr>
            <a:spLocks noChangeArrowheads="1"/>
          </p:cNvSpPr>
          <p:nvPr/>
        </p:nvSpPr>
        <p:spPr bwMode="auto">
          <a:xfrm>
            <a:off x="609600" y="60960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21" name="AutoShape 44"/>
          <p:cNvSpPr>
            <a:spLocks noChangeArrowheads="1"/>
          </p:cNvSpPr>
          <p:nvPr/>
        </p:nvSpPr>
        <p:spPr bwMode="auto">
          <a:xfrm>
            <a:off x="609600" y="57912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22" name="AutoShape 45"/>
          <p:cNvSpPr>
            <a:spLocks noChangeArrowheads="1"/>
          </p:cNvSpPr>
          <p:nvPr/>
        </p:nvSpPr>
        <p:spPr bwMode="auto">
          <a:xfrm>
            <a:off x="8534400" y="4419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23" name="AutoShape 46"/>
          <p:cNvSpPr>
            <a:spLocks noChangeArrowheads="1"/>
          </p:cNvSpPr>
          <p:nvPr/>
        </p:nvSpPr>
        <p:spPr bwMode="auto">
          <a:xfrm>
            <a:off x="8382000" y="5181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24" name="AutoShape 47"/>
          <p:cNvSpPr>
            <a:spLocks noChangeArrowheads="1"/>
          </p:cNvSpPr>
          <p:nvPr/>
        </p:nvSpPr>
        <p:spPr bwMode="auto">
          <a:xfrm>
            <a:off x="8763000" y="4800600"/>
            <a:ext cx="762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325" name="Picture 48" descr="C:\Documents and Settings\Мама.96R7FK5G92ZFBG3\Мои документы\for ROMANOFF\abou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04800"/>
            <a:ext cx="6783388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6" name="Picture 49" descr="C:\Documents and Settings\Мама.96R7FK5G92ZFBG3\Мои документы\for ROMANOFF\abou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313"/>
            <a:ext cx="914400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19" name="Picture 55" descr="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47038" y="214313"/>
            <a:ext cx="10969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22" name="Text Box 58"/>
          <p:cNvSpPr txBox="1">
            <a:spLocks noChangeArrowheads="1"/>
          </p:cNvSpPr>
          <p:nvPr/>
        </p:nvSpPr>
        <p:spPr bwMode="auto">
          <a:xfrm>
            <a:off x="0" y="2428868"/>
            <a:ext cx="9144000" cy="4955203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perspectiveLeft" fov="1800000">
                <a:rot lat="545495" lon="819362" rev="18614"/>
              </a:camera>
              <a:lightRig rig="twoPt" dir="t">
                <a:rot lat="0" lon="0" rev="17400000"/>
              </a:lightRig>
            </a:scene3d>
            <a:sp3d z="260350" extrusionH="82550" contourW="25400" prstMaterial="powder">
              <a:bevelT w="38100" h="38100" prst="convex"/>
              <a:contourClr>
                <a:srgbClr val="580041"/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dirty="0">
                <a:solidFill>
                  <a:srgbClr val="FFFF8F"/>
                </a:solidFill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cs typeface="+mn-cs"/>
              </a:rPr>
              <a:t>    </a:t>
            </a:r>
            <a:r>
              <a:rPr lang="ru-RU" sz="3200" dirty="0">
                <a:solidFill>
                  <a:srgbClr val="E69900"/>
                </a:solidFill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cs typeface="+mn-cs"/>
              </a:rPr>
              <a:t>Приемлемые для Заказчика    	схемы оплаты проектов малой 	энергетики, рассматриваются 	Компанией  и её партнёрами 	  	как повод для достижения 	исключительно  благоприятных 	условий во 	взаимном отношении   	Сторон.</a:t>
            </a:r>
          </a:p>
          <a:p>
            <a:pPr>
              <a:spcBef>
                <a:spcPct val="50000"/>
              </a:spcBef>
              <a:defRPr/>
            </a:pPr>
            <a:endParaRPr lang="ru-RU" sz="3200" dirty="0">
              <a:solidFill>
                <a:srgbClr val="E69900"/>
              </a:solidFill>
              <a:effectLst>
                <a:glow rad="101600">
                  <a:schemeClr val="tx2">
                    <a:lumMod val="20000"/>
                    <a:lumOff val="80000"/>
                    <a:alpha val="60000"/>
                  </a:schemeClr>
                </a:glow>
              </a:effectLst>
              <a:cs typeface="+mn-cs"/>
            </a:endParaRPr>
          </a:p>
        </p:txBody>
      </p:sp>
      <p:sp>
        <p:nvSpPr>
          <p:cNvPr id="36923" name="Text Box 59"/>
          <p:cNvSpPr txBox="1">
            <a:spLocks noChangeArrowheads="1"/>
          </p:cNvSpPr>
          <p:nvPr/>
        </p:nvSpPr>
        <p:spPr bwMode="auto">
          <a:xfrm>
            <a:off x="685800" y="32766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36924" name="Text Box 60"/>
          <p:cNvSpPr txBox="1">
            <a:spLocks noChangeArrowheads="1"/>
          </p:cNvSpPr>
          <p:nvPr/>
        </p:nvSpPr>
        <p:spPr bwMode="auto">
          <a:xfrm>
            <a:off x="0" y="6357958"/>
            <a:ext cx="2357422" cy="500042"/>
          </a:xfrm>
          <a:prstGeom prst="rect">
            <a:avLst/>
          </a:prstGeom>
          <a:solidFill>
            <a:srgbClr val="82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perspectiveLef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600" dirty="0">
                <a:solidFill>
                  <a:srgbClr val="E69900"/>
                </a:solidFill>
                <a:effectLst>
                  <a:glow rad="101600">
                    <a:schemeClr val="accent3">
                      <a:lumMod val="25000"/>
                      <a:alpha val="60000"/>
                    </a:schemeClr>
                  </a:glow>
                </a:effectLst>
                <a:cs typeface="+mn-cs"/>
              </a:rPr>
              <a:t>fax</a:t>
            </a:r>
            <a:r>
              <a:rPr lang="ru-RU" sz="1600" dirty="0">
                <a:solidFill>
                  <a:srgbClr val="E69900"/>
                </a:solidFill>
                <a:effectLst>
                  <a:glow rad="101600">
                    <a:schemeClr val="accent3">
                      <a:lumMod val="25000"/>
                      <a:alpha val="60000"/>
                    </a:schemeClr>
                  </a:glow>
                </a:effectLst>
                <a:cs typeface="+mn-cs"/>
              </a:rPr>
              <a:t>:(495)546-97-20</a:t>
            </a:r>
          </a:p>
        </p:txBody>
      </p:sp>
      <p:sp>
        <p:nvSpPr>
          <p:cNvPr id="36925" name="Text Box 61"/>
          <p:cNvSpPr txBox="1">
            <a:spLocks noChangeArrowheads="1"/>
          </p:cNvSpPr>
          <p:nvPr/>
        </p:nvSpPr>
        <p:spPr bwMode="auto">
          <a:xfrm>
            <a:off x="2357422" y="6357958"/>
            <a:ext cx="6786578" cy="500042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perspectiveLef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rgbClr val="E699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+mn-cs"/>
              </a:rPr>
              <a:t>        </a:t>
            </a:r>
            <a:r>
              <a:rPr lang="ru-RU" sz="2000" dirty="0">
                <a:solidFill>
                  <a:srgbClr val="E69900"/>
                </a:solidFill>
                <a:effectLst>
                  <a:glow rad="228600">
                    <a:schemeClr val="accent3">
                      <a:lumMod val="25000"/>
                      <a:alpha val="40000"/>
                    </a:schemeClr>
                  </a:glow>
                </a:effectLst>
                <a:cs typeface="+mn-cs"/>
              </a:rPr>
              <a:t>тел.:(495)210-90-83   </a:t>
            </a:r>
            <a:r>
              <a:rPr lang="en-US" sz="2000" dirty="0">
                <a:solidFill>
                  <a:srgbClr val="E69900"/>
                </a:solidFill>
                <a:effectLst>
                  <a:glow rad="228600">
                    <a:schemeClr val="accent3">
                      <a:lumMod val="25000"/>
                      <a:alpha val="40000"/>
                    </a:schemeClr>
                  </a:glow>
                </a:effectLst>
                <a:cs typeface="+mn-cs"/>
              </a:rPr>
              <a:t>E-mail: </a:t>
            </a:r>
            <a:r>
              <a:rPr lang="en-US" sz="2000" dirty="0">
                <a:solidFill>
                  <a:srgbClr val="E69900"/>
                </a:solidFill>
                <a:effectLst>
                  <a:glow rad="228600">
                    <a:schemeClr val="accent3">
                      <a:lumMod val="25000"/>
                      <a:alpha val="40000"/>
                    </a:schemeClr>
                  </a:glow>
                </a:effectLst>
                <a:cs typeface="+mn-cs"/>
                <a:hlinkClick r:id="rId6"/>
              </a:rPr>
              <a:t>aktk@aktk.ru</a:t>
            </a:r>
            <a:endParaRPr lang="ru-RU" sz="2000" dirty="0">
              <a:solidFill>
                <a:srgbClr val="E69900"/>
              </a:solidFill>
              <a:effectLst>
                <a:glow rad="228600">
                  <a:schemeClr val="accent3">
                    <a:lumMod val="25000"/>
                    <a:alpha val="40000"/>
                  </a:schemeClr>
                </a:glow>
              </a:effectLst>
              <a:cs typeface="+mn-cs"/>
            </a:endParaRPr>
          </a:p>
        </p:txBody>
      </p:sp>
      <p:sp>
        <p:nvSpPr>
          <p:cNvPr id="3692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-428660" y="785794"/>
            <a:ext cx="9715568" cy="1143000"/>
          </a:xfrm>
        </p:spPr>
        <p:txBody>
          <a:bodyPr>
            <a:normAutofit fontScale="90000"/>
            <a:scene3d>
              <a:camera prst="perspectiveRelaxedModerately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ru-RU" sz="4000" b="1" u="sng" dirty="0" smtClean="0">
                <a:solidFill>
                  <a:srgbClr val="AB25B9"/>
                </a:solidFill>
                <a:latin typeface="Arial Black" pitchFamily="34" charset="0"/>
              </a:rPr>
              <a:t>  </a:t>
            </a:r>
            <a:r>
              <a:rPr lang="ru-RU" sz="4900" b="1" u="sng" dirty="0" smtClean="0">
                <a:solidFill>
                  <a:srgbClr val="AB25B9"/>
                </a:solidFill>
                <a:latin typeface="Arial Black" pitchFamily="34" charset="0"/>
              </a:rPr>
              <a:t>ВОЗМОЖНОСТИ КОМПАНИИ </a:t>
            </a:r>
            <a:endParaRPr lang="ru-RU" sz="4900" b="1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 spd="slow" advTm="11246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6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6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" fill="hold"/>
                                        <p:tgtEl>
                                          <p:spTgt spid="36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" fill="hold"/>
                                        <p:tgtEl>
                                          <p:spTgt spid="36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35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85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350"/>
                            </p:stCondLst>
                            <p:childTnLst>
                              <p:par>
                                <p:cTn id="2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" fill="hold"/>
                                        <p:tgtEl>
                                          <p:spTgt spid="368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368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75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250"/>
                            </p:stCondLst>
                            <p:childTnLst>
                              <p:par>
                                <p:cTn id="3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25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750"/>
                            </p:stCondLst>
                            <p:childTnLst>
                              <p:par>
                                <p:cTn id="4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750"/>
                            </p:stCondLst>
                            <p:childTnLst>
                              <p:par>
                                <p:cTn id="5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1750"/>
                            </p:stCondLst>
                            <p:childTnLst>
                              <p:par>
                                <p:cTn id="5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675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25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775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825"/>
                            </p:stCondLst>
                            <p:childTnLst>
                              <p:par>
                                <p:cTn id="7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825"/>
                            </p:stCondLst>
                            <p:childTnLst>
                              <p:par>
                                <p:cTn id="8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3825"/>
                            </p:stCondLst>
                            <p:childTnLst>
                              <p:par>
                                <p:cTn id="8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4825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325"/>
                            </p:stCondLst>
                            <p:childTnLst>
                              <p:par>
                                <p:cTn id="9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825"/>
                            </p:stCondLst>
                            <p:childTnLst>
                              <p:par>
                                <p:cTn id="10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6325"/>
                            </p:stCondLst>
                            <p:childTnLst>
                              <p:par>
                                <p:cTn id="10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6825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70" grpId="0" autoUpdateAnimBg="0"/>
      <p:bldP spid="36871" grpId="0" autoUpdateAnimBg="0"/>
      <p:bldP spid="36876" grpId="0" animBg="1"/>
      <p:bldP spid="36877" grpId="0" animBg="1"/>
      <p:bldP spid="36878" grpId="0" animBg="1"/>
      <p:bldP spid="36879" grpId="0" animBg="1"/>
      <p:bldP spid="36886" grpId="0" animBg="1"/>
      <p:bldP spid="36887" grpId="0" animBg="1"/>
      <p:bldP spid="36888" grpId="0" animBg="1"/>
      <p:bldP spid="36890" grpId="0" animBg="1"/>
      <p:bldP spid="36899" grpId="0" animBg="1"/>
      <p:bldP spid="36900" grpId="0" animBg="1"/>
      <p:bldP spid="36901" grpId="0" animBg="1"/>
      <p:bldP spid="36902" grpId="0" animBg="1"/>
      <p:bldP spid="36923" grpId="0" autoUpdateAnimBg="0"/>
    </p:bldLst>
  </p:timing>
</p:sld>
</file>

<file path=ppt/theme/theme1.xml><?xml version="1.0" encoding="utf-8"?>
<a:theme xmlns:a="http://schemas.openxmlformats.org/drawingml/2006/main" name="Синий обелиск">
  <a:themeElements>
    <a:clrScheme name="Синий обелиск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Синий обелиск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Синий обелиск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E9E179"/>
    </a:lt1>
    <a:dk2>
      <a:srgbClr val="0000FF"/>
    </a:dk2>
    <a:lt2>
      <a:srgbClr val="FFCC66"/>
    </a:lt2>
    <a:accent1>
      <a:srgbClr val="00FFFF"/>
    </a:accent1>
    <a:accent2>
      <a:srgbClr val="FFCC66"/>
    </a:accent2>
    <a:accent3>
      <a:srgbClr val="AAAAFF"/>
    </a:accent3>
    <a:accent4>
      <a:srgbClr val="C7C066"/>
    </a:accent4>
    <a:accent5>
      <a:srgbClr val="AAFFFF"/>
    </a:accent5>
    <a:accent6>
      <a:srgbClr val="E7B95C"/>
    </a:accent6>
    <a:hlink>
      <a:srgbClr val="FF0033"/>
    </a:hlink>
    <a:folHlink>
      <a:srgbClr val="FFFF00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CC67"/>
    </a:lt1>
    <a:dk2>
      <a:srgbClr val="FFCC66"/>
    </a:dk2>
    <a:lt2>
      <a:srgbClr val="000000"/>
    </a:lt2>
    <a:accent1>
      <a:srgbClr val="3366FF"/>
    </a:accent1>
    <a:accent2>
      <a:srgbClr val="E9E179"/>
    </a:accent2>
    <a:accent3>
      <a:srgbClr val="FFE2B8"/>
    </a:accent3>
    <a:accent4>
      <a:srgbClr val="000000"/>
    </a:accent4>
    <a:accent5>
      <a:srgbClr val="ADB8FF"/>
    </a:accent5>
    <a:accent6>
      <a:srgbClr val="D3CC6D"/>
    </a:accent6>
    <a:hlink>
      <a:srgbClr val="FF0033"/>
    </a:hlink>
    <a:folHlink>
      <a:srgbClr val="CC9967"/>
    </a:folHlink>
  </a:clrScheme>
</a:themeOverride>
</file>

<file path=ppt/theme/themeOverride11.xml><?xml version="1.0" encoding="utf-8"?>
<a:themeOverride xmlns:a="http://schemas.openxmlformats.org/drawingml/2006/main">
  <a:clrScheme name="Синий обелиск 1">
    <a:dk1>
      <a:srgbClr val="000000"/>
    </a:dk1>
    <a:lt1>
      <a:srgbClr val="FFFFFF"/>
    </a:lt1>
    <a:dk2>
      <a:srgbClr val="0000FF"/>
    </a:dk2>
    <a:lt2>
      <a:srgbClr val="FFCC66"/>
    </a:lt2>
    <a:accent1>
      <a:srgbClr val="00FFFF"/>
    </a:accent1>
    <a:accent2>
      <a:srgbClr val="3366FF"/>
    </a:accent2>
    <a:accent3>
      <a:srgbClr val="AAAAFF"/>
    </a:accent3>
    <a:accent4>
      <a:srgbClr val="DADADA"/>
    </a:accent4>
    <a:accent5>
      <a:srgbClr val="AAFFFF"/>
    </a:accent5>
    <a:accent6>
      <a:srgbClr val="2D5CE7"/>
    </a:accent6>
    <a:hlink>
      <a:srgbClr val="FF0033"/>
    </a:hlink>
    <a:folHlink>
      <a:srgbClr val="FFFF00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66"/>
    </a:lt1>
    <a:dk2>
      <a:srgbClr val="006600"/>
    </a:dk2>
    <a:lt2>
      <a:srgbClr val="FFCC66"/>
    </a:lt2>
    <a:accent1>
      <a:srgbClr val="3366FF"/>
    </a:accent1>
    <a:accent2>
      <a:srgbClr val="99FF66"/>
    </a:accent2>
    <a:accent3>
      <a:srgbClr val="AAB8AA"/>
    </a:accent3>
    <a:accent4>
      <a:srgbClr val="DADA56"/>
    </a:accent4>
    <a:accent5>
      <a:srgbClr val="ADB8FF"/>
    </a:accent5>
    <a:accent6>
      <a:srgbClr val="8AE75C"/>
    </a:accent6>
    <a:hlink>
      <a:srgbClr val="FF0033"/>
    </a:hlink>
    <a:folHlink>
      <a:srgbClr val="CC9967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66"/>
    </a:lt1>
    <a:dk2>
      <a:srgbClr val="006600"/>
    </a:dk2>
    <a:lt2>
      <a:srgbClr val="FFCC66"/>
    </a:lt2>
    <a:accent1>
      <a:srgbClr val="3366FF"/>
    </a:accent1>
    <a:accent2>
      <a:srgbClr val="99FF66"/>
    </a:accent2>
    <a:accent3>
      <a:srgbClr val="AAB8AA"/>
    </a:accent3>
    <a:accent4>
      <a:srgbClr val="DADA56"/>
    </a:accent4>
    <a:accent5>
      <a:srgbClr val="ADB8FF"/>
    </a:accent5>
    <a:accent6>
      <a:srgbClr val="8AE75C"/>
    </a:accent6>
    <a:hlink>
      <a:srgbClr val="FF0033"/>
    </a:hlink>
    <a:folHlink>
      <a:srgbClr val="CC9967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514"/>
    </a:dk1>
    <a:lt1>
      <a:srgbClr val="800080"/>
    </a:lt1>
    <a:dk2>
      <a:srgbClr val="800000"/>
    </a:dk2>
    <a:lt2>
      <a:srgbClr val="66FFFF"/>
    </a:lt2>
    <a:accent1>
      <a:srgbClr val="0099CC"/>
    </a:accent1>
    <a:accent2>
      <a:srgbClr val="800000"/>
    </a:accent2>
    <a:accent3>
      <a:srgbClr val="C0AAAA"/>
    </a:accent3>
    <a:accent4>
      <a:srgbClr val="6C006C"/>
    </a:accent4>
    <a:accent5>
      <a:srgbClr val="AACAE2"/>
    </a:accent5>
    <a:accent6>
      <a:srgbClr val="730000"/>
    </a:accent6>
    <a:hlink>
      <a:srgbClr val="FFCC00"/>
    </a:hlink>
    <a:folHlink>
      <a:srgbClr val="FFFFCC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514"/>
    </a:dk1>
    <a:lt1>
      <a:srgbClr val="800080"/>
    </a:lt1>
    <a:dk2>
      <a:srgbClr val="800000"/>
    </a:dk2>
    <a:lt2>
      <a:srgbClr val="66FFFF"/>
    </a:lt2>
    <a:accent1>
      <a:srgbClr val="0099CC"/>
    </a:accent1>
    <a:accent2>
      <a:srgbClr val="800000"/>
    </a:accent2>
    <a:accent3>
      <a:srgbClr val="C0AAAA"/>
    </a:accent3>
    <a:accent4>
      <a:srgbClr val="6C006C"/>
    </a:accent4>
    <a:accent5>
      <a:srgbClr val="AACAE2"/>
    </a:accent5>
    <a:accent6>
      <a:srgbClr val="730000"/>
    </a:accent6>
    <a:hlink>
      <a:srgbClr val="FFCC00"/>
    </a:hlink>
    <a:folHlink>
      <a:srgbClr val="FFFFCC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514"/>
    </a:dk1>
    <a:lt1>
      <a:srgbClr val="800080"/>
    </a:lt1>
    <a:dk2>
      <a:srgbClr val="800000"/>
    </a:dk2>
    <a:lt2>
      <a:srgbClr val="66FFFF"/>
    </a:lt2>
    <a:accent1>
      <a:srgbClr val="0099CC"/>
    </a:accent1>
    <a:accent2>
      <a:srgbClr val="800000"/>
    </a:accent2>
    <a:accent3>
      <a:srgbClr val="C0AAAA"/>
    </a:accent3>
    <a:accent4>
      <a:srgbClr val="6C006C"/>
    </a:accent4>
    <a:accent5>
      <a:srgbClr val="AACAE2"/>
    </a:accent5>
    <a:accent6>
      <a:srgbClr val="730000"/>
    </a:accent6>
    <a:hlink>
      <a:srgbClr val="FFCC00"/>
    </a:hlink>
    <a:folHlink>
      <a:srgbClr val="FFFFCC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514"/>
    </a:dk1>
    <a:lt1>
      <a:srgbClr val="800080"/>
    </a:lt1>
    <a:dk2>
      <a:srgbClr val="800000"/>
    </a:dk2>
    <a:lt2>
      <a:srgbClr val="66FFFF"/>
    </a:lt2>
    <a:accent1>
      <a:srgbClr val="0099CC"/>
    </a:accent1>
    <a:accent2>
      <a:srgbClr val="800000"/>
    </a:accent2>
    <a:accent3>
      <a:srgbClr val="C0AAAA"/>
    </a:accent3>
    <a:accent4>
      <a:srgbClr val="6C006C"/>
    </a:accent4>
    <a:accent5>
      <a:srgbClr val="AACAE2"/>
    </a:accent5>
    <a:accent6>
      <a:srgbClr val="730000"/>
    </a:accent6>
    <a:hlink>
      <a:srgbClr val="FFCC00"/>
    </a:hlink>
    <a:folHlink>
      <a:srgbClr val="FFFFCC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66FFFF"/>
    </a:dk2>
    <a:lt2>
      <a:srgbClr val="000514"/>
    </a:lt2>
    <a:accent1>
      <a:srgbClr val="0099CC"/>
    </a:accent1>
    <a:accent2>
      <a:srgbClr val="800000"/>
    </a:accent2>
    <a:accent3>
      <a:srgbClr val="AAAACA"/>
    </a:accent3>
    <a:accent4>
      <a:srgbClr val="000000"/>
    </a:accent4>
    <a:accent5>
      <a:srgbClr val="AACAE2"/>
    </a:accent5>
    <a:accent6>
      <a:srgbClr val="730000"/>
    </a:accent6>
    <a:hlink>
      <a:srgbClr val="FFCC00"/>
    </a:hlink>
    <a:folHlink>
      <a:srgbClr val="FFFFCC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000514"/>
    </a:dk1>
    <a:lt1>
      <a:srgbClr val="800080"/>
    </a:lt1>
    <a:dk2>
      <a:srgbClr val="800000"/>
    </a:dk2>
    <a:lt2>
      <a:srgbClr val="66FFFF"/>
    </a:lt2>
    <a:accent1>
      <a:srgbClr val="0099CC"/>
    </a:accent1>
    <a:accent2>
      <a:srgbClr val="800000"/>
    </a:accent2>
    <a:accent3>
      <a:srgbClr val="C0AAAA"/>
    </a:accent3>
    <a:accent4>
      <a:srgbClr val="6C006C"/>
    </a:accent4>
    <a:accent5>
      <a:srgbClr val="AACAE2"/>
    </a:accent5>
    <a:accent6>
      <a:srgbClr val="730000"/>
    </a:accent6>
    <a:hlink>
      <a:srgbClr val="FFCC00"/>
    </a:hlink>
    <a:folHlink>
      <a:srgbClr val="FFFFCC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514"/>
    </a:dk1>
    <a:lt1>
      <a:srgbClr val="FFCC66"/>
    </a:lt1>
    <a:dk2>
      <a:srgbClr val="003399"/>
    </a:dk2>
    <a:lt2>
      <a:srgbClr val="E9E179"/>
    </a:lt2>
    <a:accent1>
      <a:srgbClr val="0099CC"/>
    </a:accent1>
    <a:accent2>
      <a:srgbClr val="A886E0"/>
    </a:accent2>
    <a:accent3>
      <a:srgbClr val="AAADCA"/>
    </a:accent3>
    <a:accent4>
      <a:srgbClr val="DAAE56"/>
    </a:accent4>
    <a:accent5>
      <a:srgbClr val="AACAE2"/>
    </a:accent5>
    <a:accent6>
      <a:srgbClr val="9879CB"/>
    </a:accent6>
    <a:hlink>
      <a:srgbClr val="AC00AC"/>
    </a:hlink>
    <a:folHlink>
      <a:srgbClr val="FFFFCC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000514"/>
    </a:dk1>
    <a:lt1>
      <a:srgbClr val="800080"/>
    </a:lt1>
    <a:dk2>
      <a:srgbClr val="800000"/>
    </a:dk2>
    <a:lt2>
      <a:srgbClr val="66FFFF"/>
    </a:lt2>
    <a:accent1>
      <a:srgbClr val="0099CC"/>
    </a:accent1>
    <a:accent2>
      <a:srgbClr val="800000"/>
    </a:accent2>
    <a:accent3>
      <a:srgbClr val="C0AAAA"/>
    </a:accent3>
    <a:accent4>
      <a:srgbClr val="6C006C"/>
    </a:accent4>
    <a:accent5>
      <a:srgbClr val="AACAE2"/>
    </a:accent5>
    <a:accent6>
      <a:srgbClr val="730000"/>
    </a:accent6>
    <a:hlink>
      <a:srgbClr val="FFCC00"/>
    </a:hlink>
    <a:folHlink>
      <a:srgbClr val="FFFFCC"/>
    </a:folHlink>
  </a:clrScheme>
</a:themeOverride>
</file>

<file path=ppt/theme/themeOverride21.xml><?xml version="1.0" encoding="utf-8"?>
<a:themeOverride xmlns:a="http://schemas.openxmlformats.org/drawingml/2006/main">
  <a:clrScheme name="">
    <a:dk1>
      <a:srgbClr val="000514"/>
    </a:dk1>
    <a:lt1>
      <a:srgbClr val="FFCC67"/>
    </a:lt1>
    <a:dk2>
      <a:srgbClr val="003399"/>
    </a:dk2>
    <a:lt2>
      <a:srgbClr val="FFC34B"/>
    </a:lt2>
    <a:accent1>
      <a:srgbClr val="0099CC"/>
    </a:accent1>
    <a:accent2>
      <a:srgbClr val="A886E0"/>
    </a:accent2>
    <a:accent3>
      <a:srgbClr val="AAADCA"/>
    </a:accent3>
    <a:accent4>
      <a:srgbClr val="DAAE57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22.xml><?xml version="1.0" encoding="utf-8"?>
<a:themeOverride xmlns:a="http://schemas.openxmlformats.org/drawingml/2006/main">
  <a:clrScheme name="">
    <a:dk1>
      <a:srgbClr val="000000"/>
    </a:dk1>
    <a:lt1>
      <a:srgbClr val="E9E179"/>
    </a:lt1>
    <a:dk2>
      <a:srgbClr val="0000FF"/>
    </a:dk2>
    <a:lt2>
      <a:srgbClr val="FFCC66"/>
    </a:lt2>
    <a:accent1>
      <a:srgbClr val="00FFFF"/>
    </a:accent1>
    <a:accent2>
      <a:srgbClr val="3366FF"/>
    </a:accent2>
    <a:accent3>
      <a:srgbClr val="AAAAFF"/>
    </a:accent3>
    <a:accent4>
      <a:srgbClr val="C7C066"/>
    </a:accent4>
    <a:accent5>
      <a:srgbClr val="AAFFFF"/>
    </a:accent5>
    <a:accent6>
      <a:srgbClr val="2D5CE7"/>
    </a:accent6>
    <a:hlink>
      <a:srgbClr val="FF0033"/>
    </a:hlink>
    <a:folHlink>
      <a:srgbClr val="FFFF00"/>
    </a:folHlink>
  </a:clrScheme>
</a:themeOverride>
</file>

<file path=ppt/theme/themeOverride23.xml><?xml version="1.0" encoding="utf-8"?>
<a:themeOverride xmlns:a="http://schemas.openxmlformats.org/drawingml/2006/main">
  <a:clrScheme name="">
    <a:dk1>
      <a:srgbClr val="000514"/>
    </a:dk1>
    <a:lt1>
      <a:srgbClr val="E9E179"/>
    </a:lt1>
    <a:dk2>
      <a:srgbClr val="003399"/>
    </a:dk2>
    <a:lt2>
      <a:srgbClr val="FFCC66"/>
    </a:lt2>
    <a:accent1>
      <a:srgbClr val="0099CC"/>
    </a:accent1>
    <a:accent2>
      <a:srgbClr val="A886E0"/>
    </a:accent2>
    <a:accent3>
      <a:srgbClr val="AAADCA"/>
    </a:accent3>
    <a:accent4>
      <a:srgbClr val="C7C066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24.xml><?xml version="1.0" encoding="utf-8"?>
<a:themeOverride xmlns:a="http://schemas.openxmlformats.org/drawingml/2006/main">
  <a:clrScheme name="">
    <a:dk1>
      <a:srgbClr val="000000"/>
    </a:dk1>
    <a:lt1>
      <a:srgbClr val="E9E179"/>
    </a:lt1>
    <a:dk2>
      <a:srgbClr val="000099"/>
    </a:dk2>
    <a:lt2>
      <a:srgbClr val="FFCC66"/>
    </a:lt2>
    <a:accent1>
      <a:srgbClr val="0033CC"/>
    </a:accent1>
    <a:accent2>
      <a:srgbClr val="3364FF"/>
    </a:accent2>
    <a:accent3>
      <a:srgbClr val="AAAACA"/>
    </a:accent3>
    <a:accent4>
      <a:srgbClr val="C7C066"/>
    </a:accent4>
    <a:accent5>
      <a:srgbClr val="AAADE2"/>
    </a:accent5>
    <a:accent6>
      <a:srgbClr val="2D5AE7"/>
    </a:accent6>
    <a:hlink>
      <a:srgbClr val="228DDE"/>
    </a:hlink>
    <a:folHlink>
      <a:srgbClr val="CC9967"/>
    </a:folHlink>
  </a:clrScheme>
</a:themeOverride>
</file>

<file path=ppt/theme/themeOverride25.xml><?xml version="1.0" encoding="utf-8"?>
<a:themeOverride xmlns:a="http://schemas.openxmlformats.org/drawingml/2006/main">
  <a:clrScheme name="">
    <a:dk1>
      <a:srgbClr val="000514"/>
    </a:dk1>
    <a:lt1>
      <a:srgbClr val="E9E179"/>
    </a:lt1>
    <a:dk2>
      <a:srgbClr val="FFCC67"/>
    </a:dk2>
    <a:lt2>
      <a:srgbClr val="FFCC66"/>
    </a:lt2>
    <a:accent1>
      <a:srgbClr val="FFCC66"/>
    </a:accent1>
    <a:accent2>
      <a:srgbClr val="E9E179"/>
    </a:accent2>
    <a:accent3>
      <a:srgbClr val="FFE2B8"/>
    </a:accent3>
    <a:accent4>
      <a:srgbClr val="C7C066"/>
    </a:accent4>
    <a:accent5>
      <a:srgbClr val="FFE2B8"/>
    </a:accent5>
    <a:accent6>
      <a:srgbClr val="D3CC6D"/>
    </a:accent6>
    <a:hlink>
      <a:srgbClr val="FFCC00"/>
    </a:hlink>
    <a:folHlink>
      <a:srgbClr val="FFFFCC"/>
    </a:folHlink>
  </a:clrScheme>
</a:themeOverride>
</file>

<file path=ppt/theme/themeOverride26.xml><?xml version="1.0" encoding="utf-8"?>
<a:themeOverride xmlns:a="http://schemas.openxmlformats.org/drawingml/2006/main">
  <a:clrScheme name="">
    <a:dk1>
      <a:srgbClr val="000000"/>
    </a:dk1>
    <a:lt1>
      <a:srgbClr val="E9E179"/>
    </a:lt1>
    <a:dk2>
      <a:srgbClr val="006600"/>
    </a:dk2>
    <a:lt2>
      <a:srgbClr val="FFCC00"/>
    </a:lt2>
    <a:accent1>
      <a:srgbClr val="3366FF"/>
    </a:accent1>
    <a:accent2>
      <a:srgbClr val="60371C"/>
    </a:accent2>
    <a:accent3>
      <a:srgbClr val="AAB8AA"/>
    </a:accent3>
    <a:accent4>
      <a:srgbClr val="C7C066"/>
    </a:accent4>
    <a:accent5>
      <a:srgbClr val="ADB8FF"/>
    </a:accent5>
    <a:accent6>
      <a:srgbClr val="563118"/>
    </a:accent6>
    <a:hlink>
      <a:srgbClr val="FF0033"/>
    </a:hlink>
    <a:folHlink>
      <a:srgbClr val="CC9967"/>
    </a:folHlink>
  </a:clrScheme>
</a:themeOverride>
</file>

<file path=ppt/theme/themeOverride27.xml><?xml version="1.0" encoding="utf-8"?>
<a:themeOverride xmlns:a="http://schemas.openxmlformats.org/drawingml/2006/main">
  <a:clrScheme name="">
    <a:dk1>
      <a:srgbClr val="FFCC67"/>
    </a:dk1>
    <a:lt1>
      <a:srgbClr val="FFCC67"/>
    </a:lt1>
    <a:dk2>
      <a:srgbClr val="FFCC66"/>
    </a:dk2>
    <a:lt2>
      <a:srgbClr val="865900"/>
    </a:lt2>
    <a:accent1>
      <a:srgbClr val="00FFFF"/>
    </a:accent1>
    <a:accent2>
      <a:srgbClr val="FFCC67"/>
    </a:accent2>
    <a:accent3>
      <a:srgbClr val="FFE2B8"/>
    </a:accent3>
    <a:accent4>
      <a:srgbClr val="DAAE57"/>
    </a:accent4>
    <a:accent5>
      <a:srgbClr val="AAFFFF"/>
    </a:accent5>
    <a:accent6>
      <a:srgbClr val="E7B95D"/>
    </a:accent6>
    <a:hlink>
      <a:srgbClr val="D410B3"/>
    </a:hlink>
    <a:folHlink>
      <a:srgbClr val="FFCC67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514"/>
    </a:dk1>
    <a:lt1>
      <a:srgbClr val="E9E179"/>
    </a:lt1>
    <a:dk2>
      <a:srgbClr val="003399"/>
    </a:dk2>
    <a:lt2>
      <a:srgbClr val="FFCC66"/>
    </a:lt2>
    <a:accent1>
      <a:srgbClr val="0099CC"/>
    </a:accent1>
    <a:accent2>
      <a:srgbClr val="A886E0"/>
    </a:accent2>
    <a:accent3>
      <a:srgbClr val="AAADCA"/>
    </a:accent3>
    <a:accent4>
      <a:srgbClr val="C7C066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CC66"/>
    </a:lt1>
    <a:dk2>
      <a:srgbClr val="0000FF"/>
    </a:dk2>
    <a:lt2>
      <a:srgbClr val="FFCC66"/>
    </a:lt2>
    <a:accent1>
      <a:srgbClr val="00FFFF"/>
    </a:accent1>
    <a:accent2>
      <a:srgbClr val="3366FF"/>
    </a:accent2>
    <a:accent3>
      <a:srgbClr val="AAAAFF"/>
    </a:accent3>
    <a:accent4>
      <a:srgbClr val="DAAE56"/>
    </a:accent4>
    <a:accent5>
      <a:srgbClr val="AAFFFF"/>
    </a:accent5>
    <a:accent6>
      <a:srgbClr val="2D5CE7"/>
    </a:accent6>
    <a:hlink>
      <a:srgbClr val="FF0033"/>
    </a:hlink>
    <a:folHlink>
      <a:srgbClr val="FFFF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514"/>
    </a:dk1>
    <a:lt1>
      <a:srgbClr val="E9E179"/>
    </a:lt1>
    <a:dk2>
      <a:srgbClr val="003399"/>
    </a:dk2>
    <a:lt2>
      <a:srgbClr val="66FFFF"/>
    </a:lt2>
    <a:accent1>
      <a:srgbClr val="0099CC"/>
    </a:accent1>
    <a:accent2>
      <a:srgbClr val="A886E0"/>
    </a:accent2>
    <a:accent3>
      <a:srgbClr val="AAADCA"/>
    </a:accent3>
    <a:accent4>
      <a:srgbClr val="C7C066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E9E179"/>
    </a:lt1>
    <a:dk2>
      <a:srgbClr val="0000FF"/>
    </a:dk2>
    <a:lt2>
      <a:srgbClr val="FFCC66"/>
    </a:lt2>
    <a:accent1>
      <a:srgbClr val="00FFFF"/>
    </a:accent1>
    <a:accent2>
      <a:srgbClr val="3366FF"/>
    </a:accent2>
    <a:accent3>
      <a:srgbClr val="AAAAFF"/>
    </a:accent3>
    <a:accent4>
      <a:srgbClr val="C7C066"/>
    </a:accent4>
    <a:accent5>
      <a:srgbClr val="AAFFFF"/>
    </a:accent5>
    <a:accent6>
      <a:srgbClr val="2D5CE7"/>
    </a:accent6>
    <a:hlink>
      <a:srgbClr val="FF0033"/>
    </a:hlink>
    <a:folHlink>
      <a:srgbClr val="FFFF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E9E179"/>
    </a:lt1>
    <a:dk2>
      <a:srgbClr val="0000FF"/>
    </a:dk2>
    <a:lt2>
      <a:srgbClr val="FFCC66"/>
    </a:lt2>
    <a:accent1>
      <a:srgbClr val="00FFFF"/>
    </a:accent1>
    <a:accent2>
      <a:srgbClr val="3366FF"/>
    </a:accent2>
    <a:accent3>
      <a:srgbClr val="AAAAFF"/>
    </a:accent3>
    <a:accent4>
      <a:srgbClr val="C7C066"/>
    </a:accent4>
    <a:accent5>
      <a:srgbClr val="AAFFFF"/>
    </a:accent5>
    <a:accent6>
      <a:srgbClr val="2D5CE7"/>
    </a:accent6>
    <a:hlink>
      <a:srgbClr val="FF0033"/>
    </a:hlink>
    <a:folHlink>
      <a:srgbClr val="FFFF0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E9E179"/>
    </a:lt1>
    <a:dk2>
      <a:srgbClr val="0000FF"/>
    </a:dk2>
    <a:lt2>
      <a:srgbClr val="FFCC66"/>
    </a:lt2>
    <a:accent1>
      <a:srgbClr val="00FFFF"/>
    </a:accent1>
    <a:accent2>
      <a:srgbClr val="3366FF"/>
    </a:accent2>
    <a:accent3>
      <a:srgbClr val="AAAAFF"/>
    </a:accent3>
    <a:accent4>
      <a:srgbClr val="C7C066"/>
    </a:accent4>
    <a:accent5>
      <a:srgbClr val="AAFFFF"/>
    </a:accent5>
    <a:accent6>
      <a:srgbClr val="2D5CE7"/>
    </a:accent6>
    <a:hlink>
      <a:srgbClr val="FF0033"/>
    </a:hlink>
    <a:folHlink>
      <a:srgbClr val="FFFF00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E9E179"/>
    </a:lt1>
    <a:dk2>
      <a:srgbClr val="0000FF"/>
    </a:dk2>
    <a:lt2>
      <a:srgbClr val="FFCC66"/>
    </a:lt2>
    <a:accent1>
      <a:srgbClr val="00FFFF"/>
    </a:accent1>
    <a:accent2>
      <a:srgbClr val="3366FF"/>
    </a:accent2>
    <a:accent3>
      <a:srgbClr val="AAAAFF"/>
    </a:accent3>
    <a:accent4>
      <a:srgbClr val="C7C066"/>
    </a:accent4>
    <a:accent5>
      <a:srgbClr val="AAFFFF"/>
    </a:accent5>
    <a:accent6>
      <a:srgbClr val="2D5CE7"/>
    </a:accent6>
    <a:hlink>
      <a:srgbClr val="FF0033"/>
    </a:hlink>
    <a:folHlink>
      <a:srgbClr val="FFFF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Designs\Мрамор.pot</Template>
  <TotalTime>3572</TotalTime>
  <Words>3621</Words>
  <Application>Microsoft PowerPoint</Application>
  <PresentationFormat>Экран (4:3)</PresentationFormat>
  <Paragraphs>1206</Paragraphs>
  <Slides>33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Синий обелиск</vt:lpstr>
      <vt:lpstr>Слайд 1</vt:lpstr>
      <vt:lpstr>Слайд 2</vt:lpstr>
      <vt:lpstr>        Революционная техника         на рынке альтернативной       энергетики</vt:lpstr>
      <vt:lpstr>Слайд 4</vt:lpstr>
      <vt:lpstr>Слайд 5</vt:lpstr>
      <vt:lpstr>      ВОЗМОЖНОСТИ КОМПАНИИ</vt:lpstr>
      <vt:lpstr>Слайд 7</vt:lpstr>
      <vt:lpstr>ВОЗМОЖНОСТИ КОМПАНИИ</vt:lpstr>
      <vt:lpstr>  ВОЗМОЖНОСТИ КОМПАНИИ </vt:lpstr>
      <vt:lpstr>/конструктивные особенности/</vt:lpstr>
      <vt:lpstr>/конструктивные особенности/</vt:lpstr>
      <vt:lpstr>/конструктивные особенности/</vt:lpstr>
      <vt:lpstr>                      ИЗ  ЛЮБОЙ   ТОЧКИ Земного  Шара!</vt:lpstr>
      <vt:lpstr>   УПРАВЛЯЕМОСТЬ</vt:lpstr>
      <vt:lpstr>ЭКОЛОГИЯ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Энергетические и Технико-экономические показатели микротурбин</vt:lpstr>
      <vt:lpstr>Слайд 26</vt:lpstr>
      <vt:lpstr>Слайд 27</vt:lpstr>
      <vt:lpstr>Слайд 28</vt:lpstr>
      <vt:lpstr>ВЫВОДЫ</vt:lpstr>
      <vt:lpstr>МИКРОТУРБИНЫ ЗАВОЁВЫВАЮТ МИР</vt:lpstr>
      <vt:lpstr>З а в и с и м о с т ь</vt:lpstr>
      <vt:lpstr>                       МИКРОТУРБИНЫ                                                                 совместимы  с традиционным оборудованием и                       централизованной сетью настолько же, -                     насколько и автономны</vt:lpstr>
      <vt:lpstr>Слайд 33</vt:lpstr>
    </vt:vector>
  </TitlesOfParts>
  <Company>Клив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</dc:creator>
  <cp:lastModifiedBy>123</cp:lastModifiedBy>
  <cp:revision>277</cp:revision>
  <cp:lastPrinted>1601-01-01T00:00:00Z</cp:lastPrinted>
  <dcterms:created xsi:type="dcterms:W3CDTF">2005-08-19T17:44:32Z</dcterms:created>
  <dcterms:modified xsi:type="dcterms:W3CDTF">2009-04-18T20:03:26Z</dcterms:modified>
</cp:coreProperties>
</file>